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9" r:id="rId3"/>
    <p:sldId id="261" r:id="rId4"/>
    <p:sldId id="262" r:id="rId5"/>
    <p:sldId id="263" r:id="rId6"/>
    <p:sldId id="264" r:id="rId7"/>
    <p:sldId id="266" r:id="rId8"/>
  </p:sldIdLst>
  <p:sldSz cx="12192000" cy="6858000"/>
  <p:notesSz cx="6858000" cy="9144000"/>
  <p:defaultTextStyle>
    <a:defPPr>
      <a:defRPr lang="ja-JP"/>
    </a:defPPr>
    <a:lvl1pPr algn="l" rtl="0" eaLnBrk="0" fontAlgn="base" hangingPunct="0">
      <a:spcBef>
        <a:spcPct val="0"/>
      </a:spcBef>
      <a:spcAft>
        <a:spcPct val="0"/>
      </a:spcAft>
      <a:defRPr kumimoji="1" kern="1200">
        <a:solidFill>
          <a:schemeClr val="tx1"/>
        </a:solidFill>
        <a:latin typeface="游ゴシック" panose="020B0400000000000000" pitchFamily="50" charset="-128"/>
        <a:ea typeface="游ゴシック" panose="020B04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游ゴシック" panose="020B0400000000000000" pitchFamily="50" charset="-128"/>
        <a:ea typeface="游ゴシック" panose="020B04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游ゴシック" panose="020B0400000000000000" pitchFamily="50" charset="-128"/>
        <a:ea typeface="游ゴシック" panose="020B04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游ゴシック" panose="020B0400000000000000" pitchFamily="50" charset="-128"/>
        <a:ea typeface="游ゴシック" panose="020B04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kern="1200">
        <a:solidFill>
          <a:schemeClr val="tx1"/>
        </a:solidFill>
        <a:latin typeface="游ゴシック" panose="020B0400000000000000" pitchFamily="50" charset="-128"/>
        <a:ea typeface="游ゴシック" panose="020B0400000000000000" pitchFamily="50" charset="-128"/>
        <a:cs typeface="+mn-cs"/>
      </a:defRPr>
    </a:lvl6pPr>
    <a:lvl7pPr marL="2743200" algn="l" defTabSz="914400" rtl="0" eaLnBrk="1" latinLnBrk="0" hangingPunct="1">
      <a:defRPr kumimoji="1" kern="1200">
        <a:solidFill>
          <a:schemeClr val="tx1"/>
        </a:solidFill>
        <a:latin typeface="游ゴシック" panose="020B0400000000000000" pitchFamily="50" charset="-128"/>
        <a:ea typeface="游ゴシック" panose="020B0400000000000000" pitchFamily="50" charset="-128"/>
        <a:cs typeface="+mn-cs"/>
      </a:defRPr>
    </a:lvl7pPr>
    <a:lvl8pPr marL="3200400" algn="l" defTabSz="914400" rtl="0" eaLnBrk="1" latinLnBrk="0" hangingPunct="1">
      <a:defRPr kumimoji="1" kern="1200">
        <a:solidFill>
          <a:schemeClr val="tx1"/>
        </a:solidFill>
        <a:latin typeface="游ゴシック" panose="020B0400000000000000" pitchFamily="50" charset="-128"/>
        <a:ea typeface="游ゴシック" panose="020B0400000000000000" pitchFamily="50" charset="-128"/>
        <a:cs typeface="+mn-cs"/>
      </a:defRPr>
    </a:lvl8pPr>
    <a:lvl9pPr marL="3657600" algn="l" defTabSz="914400" rtl="0" eaLnBrk="1" latinLnBrk="0" hangingPunct="1">
      <a:defRPr kumimoji="1" kern="1200">
        <a:solidFill>
          <a:schemeClr val="tx1"/>
        </a:solidFill>
        <a:latin typeface="游ゴシック" panose="020B0400000000000000" pitchFamily="50" charset="-128"/>
        <a:ea typeface="游ゴシック" panose="020B0400000000000000"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529" autoAdjust="0"/>
  </p:normalViewPr>
  <p:slideViewPr>
    <p:cSldViewPr snapToGrid="0">
      <p:cViewPr varScale="1">
        <p:scale>
          <a:sx n="51" d="100"/>
          <a:sy n="51" d="100"/>
        </p:scale>
        <p:origin x="1220" y="40"/>
      </p:cViewPr>
      <p:guideLst/>
    </p:cSldViewPr>
  </p:slideViewPr>
  <p:outlineViewPr>
    <p:cViewPr>
      <p:scale>
        <a:sx n="33" d="100"/>
        <a:sy n="33" d="100"/>
      </p:scale>
      <p:origin x="0" y="-12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B737314-B1B0-4BC8-9C80-EB4781CC4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A0C830E-5C24-4FDE-9844-8D969AA33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C5FC7D-CABA-42BB-84AB-73F33CA3814E}" type="datetimeFigureOut">
              <a:rPr kumimoji="1" lang="ja-JP" altLang="en-US" smtClean="0"/>
              <a:t>2021/7/19</a:t>
            </a:fld>
            <a:endParaRPr kumimoji="1" lang="ja-JP" altLang="en-US"/>
          </a:p>
        </p:txBody>
      </p:sp>
      <p:sp>
        <p:nvSpPr>
          <p:cNvPr id="4" name="フッター プレースホルダー 3">
            <a:extLst>
              <a:ext uri="{FF2B5EF4-FFF2-40B4-BE49-F238E27FC236}">
                <a16:creationId xmlns:a16="http://schemas.microsoft.com/office/drawing/2014/main" id="{B2BE350A-A2DE-4C70-97BD-93EC33035C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D39E573-077F-44BA-85AC-85EB629B83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19705-076A-4969-BA88-D12933F007DC}" type="slidenum">
              <a:rPr kumimoji="1" lang="ja-JP" altLang="en-US" smtClean="0"/>
              <a:t>‹#›</a:t>
            </a:fld>
            <a:endParaRPr kumimoji="1" lang="ja-JP" altLang="en-US"/>
          </a:p>
        </p:txBody>
      </p:sp>
    </p:spTree>
    <p:extLst>
      <p:ext uri="{BB962C8B-B14F-4D97-AF65-F5344CB8AC3E}">
        <p14:creationId xmlns:p14="http://schemas.microsoft.com/office/powerpoint/2010/main" val="1609568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C15C3-9E46-4B69-BEC7-73D4CD4FBEE7}" type="datetimeFigureOut">
              <a:rPr kumimoji="1" lang="ja-JP" altLang="en-US" smtClean="0"/>
              <a:t>2021/7/19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16BC8-89BC-41D4-94E3-805C2138CA60}" type="slidenum">
              <a:rPr kumimoji="1" lang="ja-JP" altLang="en-US" smtClean="0"/>
              <a:t>‹#›</a:t>
            </a:fld>
            <a:endParaRPr kumimoji="1" lang="ja-JP" altLang="en-US"/>
          </a:p>
        </p:txBody>
      </p:sp>
    </p:spTree>
    <p:extLst>
      <p:ext uri="{BB962C8B-B14F-4D97-AF65-F5344CB8AC3E}">
        <p14:creationId xmlns:p14="http://schemas.microsoft.com/office/powerpoint/2010/main" val="16546229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1</a:t>
            </a:fld>
            <a:endParaRPr kumimoji="1" lang="ja-JP" altLang="en-US"/>
          </a:p>
        </p:txBody>
      </p:sp>
    </p:spTree>
    <p:extLst>
      <p:ext uri="{BB962C8B-B14F-4D97-AF65-F5344CB8AC3E}">
        <p14:creationId xmlns:p14="http://schemas.microsoft.com/office/powerpoint/2010/main" val="352444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大阪府知事、うがい薬で陽性者は減る、重症化を防げると発言。科学的な根拠を欠くなかで市民に混乱をーー大阪府は死者がもっとも多い自治体。</a:t>
            </a:r>
            <a:endParaRPr kumimoji="1" lang="en-US" altLang="ja-JP" dirty="0"/>
          </a:p>
          <a:p>
            <a:r>
              <a:rPr kumimoji="1" lang="ja-JP" altLang="en-US" dirty="0"/>
              <a:t>森発言　「私たちはコロナがどういう形であろうと必ずやる」</a:t>
            </a:r>
            <a:endParaRPr kumimoji="1" lang="en-US" altLang="ja-JP" dirty="0"/>
          </a:p>
          <a:p>
            <a:endParaRPr kumimoji="1" lang="en-US" altLang="ja-JP" dirty="0"/>
          </a:p>
          <a:p>
            <a:r>
              <a:rPr kumimoji="1" lang="ja-JP" altLang="en-US" dirty="0"/>
              <a:t>学問は、「真善美」の追求とされるが、わたしが考える学問や研究者を支えるひとつの「倫理」のようなものは、</a:t>
            </a:r>
            <a:endParaRPr kumimoji="1" lang="en-US" altLang="ja-JP" dirty="0"/>
          </a:p>
          <a:p>
            <a:r>
              <a:rPr kumimoji="1" lang="ja-JP" altLang="en-US" dirty="0"/>
              <a:t>残酷さを避け、人類にとって最悪を避けること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2</a:t>
            </a:fld>
            <a:endParaRPr kumimoji="1" lang="ja-JP" altLang="en-US"/>
          </a:p>
        </p:txBody>
      </p:sp>
    </p:spTree>
    <p:extLst>
      <p:ext uri="{BB962C8B-B14F-4D97-AF65-F5344CB8AC3E}">
        <p14:creationId xmlns:p14="http://schemas.microsoft.com/office/powerpoint/2010/main" val="248804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3</a:t>
            </a:fld>
            <a:endParaRPr kumimoji="1" lang="ja-JP" altLang="en-US"/>
          </a:p>
        </p:txBody>
      </p:sp>
    </p:spTree>
    <p:extLst>
      <p:ext uri="{BB962C8B-B14F-4D97-AF65-F5344CB8AC3E}">
        <p14:creationId xmlns:p14="http://schemas.microsoft.com/office/powerpoint/2010/main" val="161065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１９６１年に設立　オリンピズムを研究し推進するための国際オリンピック・アカデミーから</a:t>
            </a:r>
            <a:endParaRPr kumimoji="1" lang="en-US" altLang="ja-JP" dirty="0"/>
          </a:p>
          <a:p>
            <a:endParaRPr kumimoji="1" lang="en-US" altLang="ja-JP" dirty="0"/>
          </a:p>
          <a:p>
            <a:r>
              <a:rPr kumimoji="1" lang="ja-JP" altLang="en-US" dirty="0"/>
              <a:t>オリンピック発祥の地、古代アテネ　＝　兵士となることが当然の義務であった男子たちに課せされた体育　当時戦争が繰り返し行われているなかで、ギリシアの国民的統一を表す絆を確かめる教育的効果がねらいであったともいわれている。</a:t>
            </a:r>
            <a:endParaRPr kumimoji="1" lang="en-US" altLang="ja-JP" dirty="0"/>
          </a:p>
          <a:p>
            <a:endParaRPr kumimoji="1" lang="en-US" altLang="ja-JP" dirty="0"/>
          </a:p>
          <a:p>
            <a:r>
              <a:rPr kumimoji="1" lang="ja-JP" altLang="en-US" dirty="0"/>
              <a:t>男女が同じ仕事を分担すべきか否か？という議論で紛糾するソクラテスとその友人たち</a:t>
            </a:r>
            <a:endParaRPr kumimoji="1" lang="en-US" altLang="ja-JP" dirty="0"/>
          </a:p>
          <a:p>
            <a:r>
              <a:rPr kumimoji="1" lang="ja-JP" altLang="en-US" dirty="0"/>
              <a:t>・仕事を分担するには同じような教育を受けなければならないが、当時のアテネの体育は戦闘のための訓練であり（オリンピックゲームの発祥！）、裸で訓練していた。女が裸で体育にいそしんでいるのは、見るに堪えない「年取った女までもが、ちょうどおじいさんたちが体操場で、しわもよって見た目に快い身体でもないのに、」＝「男だって裸を見られるのは恥ずかしいことと思っていたのは、そう遠いことではない」</a:t>
            </a:r>
            <a:endParaRPr kumimoji="1" lang="en-US" altLang="ja-JP" dirty="0"/>
          </a:p>
          <a:p>
            <a:r>
              <a:rPr kumimoji="1" lang="ja-JP" altLang="en-US" dirty="0"/>
              <a:t>同意できるのは、「ひとはそれぞれもって生まれた自然の素質に応じて、自分に応じた仕事を行うべき」</a:t>
            </a:r>
            <a:endParaRPr kumimoji="1" lang="en-US" altLang="ja-JP" dirty="0"/>
          </a:p>
          <a:p>
            <a:r>
              <a:rPr kumimoji="1" lang="ja-JP" altLang="en-US" dirty="0"/>
              <a:t>・男と女は自然において同じ性質をもつかいなか？</a:t>
            </a:r>
            <a:endParaRPr kumimoji="1" lang="en-US" altLang="ja-JP" dirty="0"/>
          </a:p>
          <a:p>
            <a:r>
              <a:rPr kumimoji="1" lang="ja-JP" altLang="en-US" dirty="0"/>
              <a:t>・異なっているのに、同じ仕事をするのかどうか？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4</a:t>
            </a:fld>
            <a:endParaRPr kumimoji="1" lang="ja-JP" altLang="en-US"/>
          </a:p>
        </p:txBody>
      </p:sp>
    </p:spTree>
    <p:extLst>
      <p:ext uri="{BB962C8B-B14F-4D97-AF65-F5344CB8AC3E}">
        <p14:creationId xmlns:p14="http://schemas.microsoft.com/office/powerpoint/2010/main" val="96027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コロナ禍は、かつての金融危機による世界的大不況であったリーマン・ショック以来、女性たちが多くの苦境に立たされ、日本では女性の自殺率が倍増するなど、女性の生活が脅かされてい</a:t>
            </a:r>
            <a:endParaRPr kumimoji="1" lang="en-US" altLang="ja-JP" dirty="0"/>
          </a:p>
          <a:p>
            <a:r>
              <a:rPr kumimoji="1" lang="ja-JP" altLang="en-US" dirty="0"/>
              <a:t>世界的に「女性不況」「シーセッション </a:t>
            </a:r>
            <a:r>
              <a:rPr kumimoji="1" lang="en-US" altLang="ja-JP" dirty="0" err="1"/>
              <a:t>shecession</a:t>
            </a:r>
            <a:r>
              <a:rPr kumimoji="1" lang="en-US" altLang="ja-JP" dirty="0"/>
              <a:t>, she-recession</a:t>
            </a:r>
            <a:r>
              <a:rPr kumimoji="1" lang="ja-JP" altLang="en-US" dirty="0"/>
              <a:t>」とよばれている。</a:t>
            </a:r>
            <a:endParaRPr kumimoji="1" lang="en-US" altLang="ja-JP" dirty="0"/>
          </a:p>
          <a:p>
            <a:endParaRPr kumimoji="1" lang="en-US" altLang="ja-JP" dirty="0"/>
          </a:p>
          <a:p>
            <a:r>
              <a:rPr kumimoji="1" lang="ja-JP" altLang="en-US" dirty="0"/>
              <a:t>トップにはこうして、女性の顔がみられるが、こうした女性不況に、日本社会はそして政府は全力でとりくんでいるのか？</a:t>
            </a:r>
            <a:endParaRPr kumimoji="1" lang="en-US" altLang="ja-JP" dirty="0"/>
          </a:p>
          <a:p>
            <a:endParaRPr kumimoji="1" lang="en-US" altLang="ja-JP" dirty="0"/>
          </a:p>
          <a:p>
            <a:r>
              <a:rPr kumimoji="1" lang="ja-JP" altLang="en-US" dirty="0"/>
              <a:t>「今わたしたちがしなければならないことは、人類の命を守ること」　これほど簡単なことが</a:t>
            </a:r>
            <a:r>
              <a:rPr kumimoji="1" lang="en-US" altLang="ja-JP" dirty="0"/>
              <a:t>,</a:t>
            </a:r>
            <a:r>
              <a:rPr kumimoji="1" lang="ja-JP" altLang="en-US" dirty="0"/>
              <a:t>　なぜ</a:t>
            </a:r>
            <a:r>
              <a:rPr kumimoji="1" lang="en-US" altLang="ja-JP" dirty="0"/>
              <a:t>IOC </a:t>
            </a:r>
            <a:r>
              <a:rPr kumimoji="1" lang="ja-JP" altLang="en-US" dirty="0"/>
              <a:t>や日本の政府、東京都の優秀なリーダーたちが理解できないのか？</a:t>
            </a:r>
            <a:endParaRPr kumimoji="1" lang="en-US" altLang="ja-JP" dirty="0"/>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5</a:t>
            </a:fld>
            <a:endParaRPr kumimoji="1" lang="ja-JP" altLang="en-US"/>
          </a:p>
        </p:txBody>
      </p:sp>
    </p:spTree>
    <p:extLst>
      <p:ext uri="{BB962C8B-B14F-4D97-AF65-F5344CB8AC3E}">
        <p14:creationId xmlns:p14="http://schemas.microsoft.com/office/powerpoint/2010/main" val="400052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菅政権は、日本学術会議任命拒否にはじまった政権であったこと＝それもまた、安倍政権の継承であった。</a:t>
            </a:r>
            <a:endParaRPr kumimoji="1" lang="en-US" altLang="ja-JP" dirty="0"/>
          </a:p>
          <a:p>
            <a:r>
              <a:rPr kumimoji="1" lang="ja-JP" altLang="en-US" dirty="0"/>
              <a:t>安倍前首相がつよく推薦して自民党議員となった杉田水脈議員にたいして、２０１９年２月に名誉棄損裁判を起こし、いまその原告の一人として闘っています。</a:t>
            </a:r>
            <a:endParaRPr kumimoji="1" lang="en-US" altLang="ja-JP" dirty="0"/>
          </a:p>
          <a:p>
            <a:endParaRPr kumimoji="1" lang="en-US" altLang="ja-JP" dirty="0"/>
          </a:p>
          <a:p>
            <a:r>
              <a:rPr kumimoji="1" lang="ja-JP" altLang="en-US" dirty="0"/>
              <a:t>文部科学省の所轄である独立行政法人日本学術振興会から、研究費が支給される共同研究が採択され、</a:t>
            </a:r>
            <a:r>
              <a:rPr kumimoji="1" lang="en-US" altLang="ja-JP" dirty="0"/>
              <a:t>2014</a:t>
            </a:r>
            <a:r>
              <a:rPr kumimoji="1" lang="ja-JP" altLang="en-US" dirty="0"/>
              <a:t>年から</a:t>
            </a:r>
            <a:r>
              <a:rPr kumimoji="1" lang="en-US" altLang="ja-JP" dirty="0"/>
              <a:t>17</a:t>
            </a:r>
            <a:r>
              <a:rPr kumimoji="1" lang="ja-JP" altLang="en-US" dirty="0"/>
              <a:t>年の</a:t>
            </a:r>
            <a:r>
              <a:rPr kumimoji="1" lang="en-US" altLang="ja-JP" dirty="0"/>
              <a:t>4</a:t>
            </a:r>
            <a:r>
              <a:rPr kumimoji="1" lang="ja-JP" altLang="en-US" dirty="0"/>
              <a:t>年間</a:t>
            </a:r>
            <a:r>
              <a:rPr kumimoji="1" lang="en-US" altLang="ja-JP" dirty="0"/>
              <a:t>7</a:t>
            </a:r>
            <a:r>
              <a:rPr kumimoji="1" lang="ja-JP" altLang="en-US" dirty="0"/>
              <a:t>人での「ジェンダー平等の実現に資する研究と運動の架橋とネットワーキング」という研究を行ってきた。そのなかに、日本軍「慰安婦」問題をめぐる研究や調査が踏まれていたために、杉田議員から、</a:t>
            </a:r>
            <a:r>
              <a:rPr kumimoji="1" lang="en-US" altLang="ja-JP" dirty="0"/>
              <a:t>SNS,</a:t>
            </a:r>
            <a:r>
              <a:rPr kumimoji="1" lang="ja-JP" altLang="en-US" dirty="0"/>
              <a:t>雑誌、配信動画テレビ等で、なんども「研究費の不正使用」「捏造」「反日的」などといった言葉がなげかけられ、誹謗中傷された。なぜ「反日か」というと、わたしたちの研究が、政府の公式見解と異なる見解をもっているから、だそう。</a:t>
            </a:r>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6</a:t>
            </a:fld>
            <a:endParaRPr kumimoji="1" lang="ja-JP" altLang="en-US"/>
          </a:p>
        </p:txBody>
      </p:sp>
    </p:spTree>
    <p:extLst>
      <p:ext uri="{BB962C8B-B14F-4D97-AF65-F5344CB8AC3E}">
        <p14:creationId xmlns:p14="http://schemas.microsoft.com/office/powerpoint/2010/main" val="427469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今回のオリンピック強行が目のまえで、どのような批判、科学的知見でさえもゆがめ、あるいは公然と無視する形で踏みにじられていくのをみて、</a:t>
            </a:r>
            <a:endParaRPr kumimoji="1" lang="en-US" altLang="ja-JP" dirty="0"/>
          </a:p>
          <a:p>
            <a:r>
              <a:rPr kumimoji="1" lang="ja-JP" altLang="en-US" dirty="0"/>
              <a:t>「国民一丸となって」という国家的事業が、「国民一丸となって」踏みにじっていくのが、小さな弱いひとびとの命そのものなのだということを、戦慄しながら</a:t>
            </a:r>
            <a:endParaRPr kumimoji="1" lang="en-US" altLang="ja-JP" dirty="0"/>
          </a:p>
          <a:p>
            <a:r>
              <a:rPr kumimoji="1" lang="ja-JP" altLang="en-US" dirty="0"/>
              <a:t>理解したところです。オリンピックどころか、国家の存在そのものさえ、根源的にわたしたちは疑っていかなければならないと、学問に携わるものとして</a:t>
            </a:r>
            <a:endParaRPr kumimoji="1" lang="en-US" altLang="ja-JP" dirty="0"/>
          </a:p>
          <a:p>
            <a:r>
              <a:rPr kumimoji="1" lang="ja-JP" altLang="en-US" dirty="0"/>
              <a:t>気持ちを</a:t>
            </a:r>
            <a:endParaRPr kumimoji="1" lang="en-US" altLang="ja-JP" dirty="0"/>
          </a:p>
        </p:txBody>
      </p:sp>
      <p:sp>
        <p:nvSpPr>
          <p:cNvPr id="4" name="スライド番号プレースホルダー 3"/>
          <p:cNvSpPr>
            <a:spLocks noGrp="1"/>
          </p:cNvSpPr>
          <p:nvPr>
            <p:ph type="sldNum" sz="quarter" idx="5"/>
          </p:nvPr>
        </p:nvSpPr>
        <p:spPr/>
        <p:txBody>
          <a:bodyPr/>
          <a:lstStyle/>
          <a:p>
            <a:fld id="{87516BC8-89BC-41D4-94E3-805C2138CA60}" type="slidenum">
              <a:rPr kumimoji="1" lang="ja-JP" altLang="en-US" smtClean="0"/>
              <a:t>7</a:t>
            </a:fld>
            <a:endParaRPr kumimoji="1" lang="ja-JP" altLang="en-US"/>
          </a:p>
        </p:txBody>
      </p:sp>
    </p:spTree>
    <p:extLst>
      <p:ext uri="{BB962C8B-B14F-4D97-AF65-F5344CB8AC3E}">
        <p14:creationId xmlns:p14="http://schemas.microsoft.com/office/powerpoint/2010/main" val="103071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2F33C7C8-0EAB-405E-B96D-655B339E3DCF}"/>
              </a:ext>
            </a:extLst>
          </p:cNvPr>
          <p:cNvSpPr>
            <a:spLocks noGrp="1"/>
          </p:cNvSpPr>
          <p:nvPr>
            <p:ph type="dt" sz="half" idx="10"/>
          </p:nvPr>
        </p:nvSpPr>
        <p:spPr/>
        <p:txBody>
          <a:bodyPr/>
          <a:lstStyle>
            <a:lvl1pPr>
              <a:defRPr/>
            </a:lvl1pPr>
          </a:lstStyle>
          <a:p>
            <a:pPr>
              <a:defRPr/>
            </a:pPr>
            <a:fld id="{F77BF140-4F84-460A-BDC8-F6017E0E123A}" type="datetimeFigureOut">
              <a:rPr lang="ja-JP" altLang="en-US"/>
              <a:pPr>
                <a:defRPr/>
              </a:pPr>
              <a:t>2021/7/19</a:t>
            </a:fld>
            <a:endParaRPr lang="ja-JP" altLang="en-US"/>
          </a:p>
        </p:txBody>
      </p:sp>
      <p:sp>
        <p:nvSpPr>
          <p:cNvPr id="5" name="フッター プレースホルダー 4">
            <a:extLst>
              <a:ext uri="{FF2B5EF4-FFF2-40B4-BE49-F238E27FC236}">
                <a16:creationId xmlns:a16="http://schemas.microsoft.com/office/drawing/2014/main" id="{687CF7D3-D888-4DFE-8E7D-0E6C6CD540E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0E41858-19EF-4CE8-B7DF-F7A613D5C798}"/>
              </a:ext>
            </a:extLst>
          </p:cNvPr>
          <p:cNvSpPr>
            <a:spLocks noGrp="1"/>
          </p:cNvSpPr>
          <p:nvPr>
            <p:ph type="sldNum" sz="quarter" idx="12"/>
          </p:nvPr>
        </p:nvSpPr>
        <p:spPr/>
        <p:txBody>
          <a:bodyPr/>
          <a:lstStyle>
            <a:lvl1pPr>
              <a:defRPr/>
            </a:lvl1pPr>
          </a:lstStyle>
          <a:p>
            <a:pPr>
              <a:defRPr/>
            </a:pPr>
            <a:fld id="{EF017CAC-8B39-44A4-BC0A-25D7EDDDA724}" type="slidenum">
              <a:rPr lang="ja-JP" altLang="en-US"/>
              <a:pPr>
                <a:defRPr/>
              </a:pPr>
              <a:t>‹#›</a:t>
            </a:fld>
            <a:endParaRPr lang="ja-JP" altLang="en-US"/>
          </a:p>
        </p:txBody>
      </p:sp>
    </p:spTree>
    <p:extLst>
      <p:ext uri="{BB962C8B-B14F-4D97-AF65-F5344CB8AC3E}">
        <p14:creationId xmlns:p14="http://schemas.microsoft.com/office/powerpoint/2010/main" val="316249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8224B6A-EC05-4DF9-BA02-6F3E38C54882}"/>
              </a:ext>
            </a:extLst>
          </p:cNvPr>
          <p:cNvSpPr>
            <a:spLocks noGrp="1"/>
          </p:cNvSpPr>
          <p:nvPr>
            <p:ph type="dt" sz="half" idx="10"/>
          </p:nvPr>
        </p:nvSpPr>
        <p:spPr/>
        <p:txBody>
          <a:bodyPr/>
          <a:lstStyle>
            <a:lvl1pPr>
              <a:defRPr/>
            </a:lvl1pPr>
          </a:lstStyle>
          <a:p>
            <a:pPr>
              <a:defRPr/>
            </a:pPr>
            <a:fld id="{7E14E194-0BEE-43B5-9B7E-B3A5BB5FD2C4}" type="datetimeFigureOut">
              <a:rPr lang="ja-JP" altLang="en-US"/>
              <a:pPr>
                <a:defRPr/>
              </a:pPr>
              <a:t>2021/7/19</a:t>
            </a:fld>
            <a:endParaRPr lang="ja-JP" altLang="en-US"/>
          </a:p>
        </p:txBody>
      </p:sp>
      <p:sp>
        <p:nvSpPr>
          <p:cNvPr id="5" name="フッター プレースホルダー 4">
            <a:extLst>
              <a:ext uri="{FF2B5EF4-FFF2-40B4-BE49-F238E27FC236}">
                <a16:creationId xmlns:a16="http://schemas.microsoft.com/office/drawing/2014/main" id="{B74E591C-FE15-4EDA-8AC1-7EE8DBB5B7A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A9288BA-9E3F-40B7-BB6B-55E7BA2B30EB}"/>
              </a:ext>
            </a:extLst>
          </p:cNvPr>
          <p:cNvSpPr>
            <a:spLocks noGrp="1"/>
          </p:cNvSpPr>
          <p:nvPr>
            <p:ph type="sldNum" sz="quarter" idx="12"/>
          </p:nvPr>
        </p:nvSpPr>
        <p:spPr/>
        <p:txBody>
          <a:bodyPr/>
          <a:lstStyle>
            <a:lvl1pPr>
              <a:defRPr/>
            </a:lvl1pPr>
          </a:lstStyle>
          <a:p>
            <a:pPr>
              <a:defRPr/>
            </a:pPr>
            <a:fld id="{D3E42309-DDB1-4104-B290-D8BEE6A448CF}" type="slidenum">
              <a:rPr lang="ja-JP" altLang="en-US"/>
              <a:pPr>
                <a:defRPr/>
              </a:pPr>
              <a:t>‹#›</a:t>
            </a:fld>
            <a:endParaRPr lang="ja-JP" altLang="en-US"/>
          </a:p>
        </p:txBody>
      </p:sp>
    </p:spTree>
    <p:extLst>
      <p:ext uri="{BB962C8B-B14F-4D97-AF65-F5344CB8AC3E}">
        <p14:creationId xmlns:p14="http://schemas.microsoft.com/office/powerpoint/2010/main" val="219653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36A388F-3349-4DDF-ABC5-3A8CC54421DB}"/>
              </a:ext>
            </a:extLst>
          </p:cNvPr>
          <p:cNvSpPr>
            <a:spLocks noGrp="1"/>
          </p:cNvSpPr>
          <p:nvPr>
            <p:ph type="dt" sz="half" idx="10"/>
          </p:nvPr>
        </p:nvSpPr>
        <p:spPr/>
        <p:txBody>
          <a:bodyPr/>
          <a:lstStyle>
            <a:lvl1pPr>
              <a:defRPr/>
            </a:lvl1pPr>
          </a:lstStyle>
          <a:p>
            <a:pPr>
              <a:defRPr/>
            </a:pPr>
            <a:fld id="{3BF14595-E0F7-42FE-BF29-9DF538AFF70F}" type="datetimeFigureOut">
              <a:rPr lang="ja-JP" altLang="en-US"/>
              <a:pPr>
                <a:defRPr/>
              </a:pPr>
              <a:t>2021/7/19</a:t>
            </a:fld>
            <a:endParaRPr lang="ja-JP" altLang="en-US"/>
          </a:p>
        </p:txBody>
      </p:sp>
      <p:sp>
        <p:nvSpPr>
          <p:cNvPr id="5" name="フッター プレースホルダー 4">
            <a:extLst>
              <a:ext uri="{FF2B5EF4-FFF2-40B4-BE49-F238E27FC236}">
                <a16:creationId xmlns:a16="http://schemas.microsoft.com/office/drawing/2014/main" id="{033469B2-87A0-4841-8FFE-441C148DC00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BE3B307-1782-4FA2-8BD5-6C0E6D673201}"/>
              </a:ext>
            </a:extLst>
          </p:cNvPr>
          <p:cNvSpPr>
            <a:spLocks noGrp="1"/>
          </p:cNvSpPr>
          <p:nvPr>
            <p:ph type="sldNum" sz="quarter" idx="12"/>
          </p:nvPr>
        </p:nvSpPr>
        <p:spPr/>
        <p:txBody>
          <a:bodyPr/>
          <a:lstStyle>
            <a:lvl1pPr>
              <a:defRPr/>
            </a:lvl1pPr>
          </a:lstStyle>
          <a:p>
            <a:pPr>
              <a:defRPr/>
            </a:pPr>
            <a:fld id="{001B0E7A-EF5E-4A45-905F-08AAB7F7160F}" type="slidenum">
              <a:rPr lang="ja-JP" altLang="en-US"/>
              <a:pPr>
                <a:defRPr/>
              </a:pPr>
              <a:t>‹#›</a:t>
            </a:fld>
            <a:endParaRPr lang="ja-JP" altLang="en-US"/>
          </a:p>
        </p:txBody>
      </p:sp>
    </p:spTree>
    <p:extLst>
      <p:ext uri="{BB962C8B-B14F-4D97-AF65-F5344CB8AC3E}">
        <p14:creationId xmlns:p14="http://schemas.microsoft.com/office/powerpoint/2010/main" val="288836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9C68543-F5FE-484C-9DAF-12A443998DE3}"/>
              </a:ext>
            </a:extLst>
          </p:cNvPr>
          <p:cNvSpPr>
            <a:spLocks noGrp="1"/>
          </p:cNvSpPr>
          <p:nvPr>
            <p:ph type="dt" sz="half" idx="10"/>
          </p:nvPr>
        </p:nvSpPr>
        <p:spPr/>
        <p:txBody>
          <a:bodyPr/>
          <a:lstStyle>
            <a:lvl1pPr>
              <a:defRPr/>
            </a:lvl1pPr>
          </a:lstStyle>
          <a:p>
            <a:pPr>
              <a:defRPr/>
            </a:pPr>
            <a:fld id="{BECE5C15-C16C-4CEE-A921-1935B51F99A2}" type="datetimeFigureOut">
              <a:rPr lang="ja-JP" altLang="en-US"/>
              <a:pPr>
                <a:defRPr/>
              </a:pPr>
              <a:t>2021/7/19</a:t>
            </a:fld>
            <a:endParaRPr lang="ja-JP" altLang="en-US"/>
          </a:p>
        </p:txBody>
      </p:sp>
      <p:sp>
        <p:nvSpPr>
          <p:cNvPr id="5" name="フッター プレースホルダー 4">
            <a:extLst>
              <a:ext uri="{FF2B5EF4-FFF2-40B4-BE49-F238E27FC236}">
                <a16:creationId xmlns:a16="http://schemas.microsoft.com/office/drawing/2014/main" id="{AC7C2F7A-F215-435C-B089-EF6ABDE162C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BFA3F67-13A0-48D6-9E7F-F4C620FB36E8}"/>
              </a:ext>
            </a:extLst>
          </p:cNvPr>
          <p:cNvSpPr>
            <a:spLocks noGrp="1"/>
          </p:cNvSpPr>
          <p:nvPr>
            <p:ph type="sldNum" sz="quarter" idx="12"/>
          </p:nvPr>
        </p:nvSpPr>
        <p:spPr/>
        <p:txBody>
          <a:bodyPr/>
          <a:lstStyle>
            <a:lvl1pPr>
              <a:defRPr/>
            </a:lvl1pPr>
          </a:lstStyle>
          <a:p>
            <a:pPr>
              <a:defRPr/>
            </a:pPr>
            <a:fld id="{9A1A625C-AF39-447D-B36C-A70B85A9E0F2}" type="slidenum">
              <a:rPr lang="ja-JP" altLang="en-US"/>
              <a:pPr>
                <a:defRPr/>
              </a:pPr>
              <a:t>‹#›</a:t>
            </a:fld>
            <a:endParaRPr lang="ja-JP" altLang="en-US"/>
          </a:p>
        </p:txBody>
      </p:sp>
    </p:spTree>
    <p:extLst>
      <p:ext uri="{BB962C8B-B14F-4D97-AF65-F5344CB8AC3E}">
        <p14:creationId xmlns:p14="http://schemas.microsoft.com/office/powerpoint/2010/main" val="159628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8CB1D32-C128-4C7E-B81F-026D1BEB87CE}"/>
              </a:ext>
            </a:extLst>
          </p:cNvPr>
          <p:cNvSpPr>
            <a:spLocks noGrp="1"/>
          </p:cNvSpPr>
          <p:nvPr>
            <p:ph type="dt" sz="half" idx="10"/>
          </p:nvPr>
        </p:nvSpPr>
        <p:spPr/>
        <p:txBody>
          <a:bodyPr/>
          <a:lstStyle>
            <a:lvl1pPr>
              <a:defRPr/>
            </a:lvl1pPr>
          </a:lstStyle>
          <a:p>
            <a:pPr>
              <a:defRPr/>
            </a:pPr>
            <a:fld id="{E82FEB2E-7B79-4097-A593-311B256F52A5}" type="datetimeFigureOut">
              <a:rPr lang="ja-JP" altLang="en-US"/>
              <a:pPr>
                <a:defRPr/>
              </a:pPr>
              <a:t>2021/7/19</a:t>
            </a:fld>
            <a:endParaRPr lang="ja-JP" altLang="en-US"/>
          </a:p>
        </p:txBody>
      </p:sp>
      <p:sp>
        <p:nvSpPr>
          <p:cNvPr id="5" name="フッター プレースホルダー 4">
            <a:extLst>
              <a:ext uri="{FF2B5EF4-FFF2-40B4-BE49-F238E27FC236}">
                <a16:creationId xmlns:a16="http://schemas.microsoft.com/office/drawing/2014/main" id="{6CDD8987-4EC0-4ADC-8048-43148FD4CC3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9F80C93-909B-46A2-BDB0-33089B39FE63}"/>
              </a:ext>
            </a:extLst>
          </p:cNvPr>
          <p:cNvSpPr>
            <a:spLocks noGrp="1"/>
          </p:cNvSpPr>
          <p:nvPr>
            <p:ph type="sldNum" sz="quarter" idx="12"/>
          </p:nvPr>
        </p:nvSpPr>
        <p:spPr/>
        <p:txBody>
          <a:bodyPr/>
          <a:lstStyle>
            <a:lvl1pPr>
              <a:defRPr/>
            </a:lvl1pPr>
          </a:lstStyle>
          <a:p>
            <a:pPr>
              <a:defRPr/>
            </a:pPr>
            <a:fld id="{DC853F05-DF32-411E-BBC9-D6FBF40E747C}" type="slidenum">
              <a:rPr lang="ja-JP" altLang="en-US"/>
              <a:pPr>
                <a:defRPr/>
              </a:pPr>
              <a:t>‹#›</a:t>
            </a:fld>
            <a:endParaRPr lang="ja-JP" altLang="en-US"/>
          </a:p>
        </p:txBody>
      </p:sp>
    </p:spTree>
    <p:extLst>
      <p:ext uri="{BB962C8B-B14F-4D97-AF65-F5344CB8AC3E}">
        <p14:creationId xmlns:p14="http://schemas.microsoft.com/office/powerpoint/2010/main" val="13465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577ACE71-9B90-4697-BF59-951057B45D1F}"/>
              </a:ext>
            </a:extLst>
          </p:cNvPr>
          <p:cNvSpPr>
            <a:spLocks noGrp="1"/>
          </p:cNvSpPr>
          <p:nvPr>
            <p:ph type="dt" sz="half" idx="10"/>
          </p:nvPr>
        </p:nvSpPr>
        <p:spPr/>
        <p:txBody>
          <a:bodyPr/>
          <a:lstStyle>
            <a:lvl1pPr>
              <a:defRPr/>
            </a:lvl1pPr>
          </a:lstStyle>
          <a:p>
            <a:pPr>
              <a:defRPr/>
            </a:pPr>
            <a:fld id="{32441536-2B55-4853-A048-6C05BCD2B726}" type="datetimeFigureOut">
              <a:rPr lang="ja-JP" altLang="en-US"/>
              <a:pPr>
                <a:defRPr/>
              </a:pPr>
              <a:t>2021/7/19</a:t>
            </a:fld>
            <a:endParaRPr lang="ja-JP" altLang="en-US"/>
          </a:p>
        </p:txBody>
      </p:sp>
      <p:sp>
        <p:nvSpPr>
          <p:cNvPr id="6" name="フッター プレースホルダー 4">
            <a:extLst>
              <a:ext uri="{FF2B5EF4-FFF2-40B4-BE49-F238E27FC236}">
                <a16:creationId xmlns:a16="http://schemas.microsoft.com/office/drawing/2014/main" id="{13596BA0-FC2F-45AE-A368-9AC3FD86758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FC11CF1-49B1-4713-9BCA-3161888F1867}"/>
              </a:ext>
            </a:extLst>
          </p:cNvPr>
          <p:cNvSpPr>
            <a:spLocks noGrp="1"/>
          </p:cNvSpPr>
          <p:nvPr>
            <p:ph type="sldNum" sz="quarter" idx="12"/>
          </p:nvPr>
        </p:nvSpPr>
        <p:spPr/>
        <p:txBody>
          <a:bodyPr/>
          <a:lstStyle>
            <a:lvl1pPr>
              <a:defRPr/>
            </a:lvl1pPr>
          </a:lstStyle>
          <a:p>
            <a:pPr>
              <a:defRPr/>
            </a:pPr>
            <a:fld id="{3596B422-EAB8-47CF-B688-B92AE4BE7F65}" type="slidenum">
              <a:rPr lang="ja-JP" altLang="en-US"/>
              <a:pPr>
                <a:defRPr/>
              </a:pPr>
              <a:t>‹#›</a:t>
            </a:fld>
            <a:endParaRPr lang="ja-JP" altLang="en-US"/>
          </a:p>
        </p:txBody>
      </p:sp>
    </p:spTree>
    <p:extLst>
      <p:ext uri="{BB962C8B-B14F-4D97-AF65-F5344CB8AC3E}">
        <p14:creationId xmlns:p14="http://schemas.microsoft.com/office/powerpoint/2010/main" val="348407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98F79CB-5A2A-4A84-8D19-F170D3068D90}"/>
              </a:ext>
            </a:extLst>
          </p:cNvPr>
          <p:cNvSpPr>
            <a:spLocks noGrp="1"/>
          </p:cNvSpPr>
          <p:nvPr>
            <p:ph type="dt" sz="half" idx="10"/>
          </p:nvPr>
        </p:nvSpPr>
        <p:spPr/>
        <p:txBody>
          <a:bodyPr/>
          <a:lstStyle>
            <a:lvl1pPr>
              <a:defRPr/>
            </a:lvl1pPr>
          </a:lstStyle>
          <a:p>
            <a:pPr>
              <a:defRPr/>
            </a:pPr>
            <a:fld id="{61F82AB0-E6F0-45FA-B1CD-378ADFC46884}" type="datetimeFigureOut">
              <a:rPr lang="ja-JP" altLang="en-US"/>
              <a:pPr>
                <a:defRPr/>
              </a:pPr>
              <a:t>2021/7/19</a:t>
            </a:fld>
            <a:endParaRPr lang="ja-JP" altLang="en-US"/>
          </a:p>
        </p:txBody>
      </p:sp>
      <p:sp>
        <p:nvSpPr>
          <p:cNvPr id="8" name="フッター プレースホルダー 4">
            <a:extLst>
              <a:ext uri="{FF2B5EF4-FFF2-40B4-BE49-F238E27FC236}">
                <a16:creationId xmlns:a16="http://schemas.microsoft.com/office/drawing/2014/main" id="{9098D428-3660-4FD3-B0D5-64DDF0499B14}"/>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76BFE01E-900B-474C-823D-D835A6263FEB}"/>
              </a:ext>
            </a:extLst>
          </p:cNvPr>
          <p:cNvSpPr>
            <a:spLocks noGrp="1"/>
          </p:cNvSpPr>
          <p:nvPr>
            <p:ph type="sldNum" sz="quarter" idx="12"/>
          </p:nvPr>
        </p:nvSpPr>
        <p:spPr/>
        <p:txBody>
          <a:bodyPr/>
          <a:lstStyle>
            <a:lvl1pPr>
              <a:defRPr/>
            </a:lvl1pPr>
          </a:lstStyle>
          <a:p>
            <a:pPr>
              <a:defRPr/>
            </a:pPr>
            <a:fld id="{A9FC072B-4F70-4E18-9583-2CBEAEE21E12}" type="slidenum">
              <a:rPr lang="ja-JP" altLang="en-US"/>
              <a:pPr>
                <a:defRPr/>
              </a:pPr>
              <a:t>‹#›</a:t>
            </a:fld>
            <a:endParaRPr lang="ja-JP" altLang="en-US"/>
          </a:p>
        </p:txBody>
      </p:sp>
    </p:spTree>
    <p:extLst>
      <p:ext uri="{BB962C8B-B14F-4D97-AF65-F5344CB8AC3E}">
        <p14:creationId xmlns:p14="http://schemas.microsoft.com/office/powerpoint/2010/main" val="217842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305CB383-6EC2-4C1E-9D1E-E27EC3246485}"/>
              </a:ext>
            </a:extLst>
          </p:cNvPr>
          <p:cNvSpPr>
            <a:spLocks noGrp="1"/>
          </p:cNvSpPr>
          <p:nvPr>
            <p:ph type="dt" sz="half" idx="10"/>
          </p:nvPr>
        </p:nvSpPr>
        <p:spPr/>
        <p:txBody>
          <a:bodyPr/>
          <a:lstStyle>
            <a:lvl1pPr>
              <a:defRPr/>
            </a:lvl1pPr>
          </a:lstStyle>
          <a:p>
            <a:pPr>
              <a:defRPr/>
            </a:pPr>
            <a:fld id="{D6D1263B-AAA0-4113-A097-BF8E7EDA7C1C}" type="datetimeFigureOut">
              <a:rPr lang="ja-JP" altLang="en-US"/>
              <a:pPr>
                <a:defRPr/>
              </a:pPr>
              <a:t>2021/7/19</a:t>
            </a:fld>
            <a:endParaRPr lang="ja-JP" altLang="en-US"/>
          </a:p>
        </p:txBody>
      </p:sp>
      <p:sp>
        <p:nvSpPr>
          <p:cNvPr id="4" name="フッター プレースホルダー 4">
            <a:extLst>
              <a:ext uri="{FF2B5EF4-FFF2-40B4-BE49-F238E27FC236}">
                <a16:creationId xmlns:a16="http://schemas.microsoft.com/office/drawing/2014/main" id="{10BF04C6-A3FC-4EC8-B1C1-15017A9B127A}"/>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2DE18B9D-C83C-4907-B591-F44AF05D9184}"/>
              </a:ext>
            </a:extLst>
          </p:cNvPr>
          <p:cNvSpPr>
            <a:spLocks noGrp="1"/>
          </p:cNvSpPr>
          <p:nvPr>
            <p:ph type="sldNum" sz="quarter" idx="12"/>
          </p:nvPr>
        </p:nvSpPr>
        <p:spPr/>
        <p:txBody>
          <a:bodyPr/>
          <a:lstStyle>
            <a:lvl1pPr>
              <a:defRPr/>
            </a:lvl1pPr>
          </a:lstStyle>
          <a:p>
            <a:pPr>
              <a:defRPr/>
            </a:pPr>
            <a:fld id="{BA822179-6425-4723-A622-014E8147C4E3}" type="slidenum">
              <a:rPr lang="ja-JP" altLang="en-US"/>
              <a:pPr>
                <a:defRPr/>
              </a:pPr>
              <a:t>‹#›</a:t>
            </a:fld>
            <a:endParaRPr lang="ja-JP" altLang="en-US"/>
          </a:p>
        </p:txBody>
      </p:sp>
    </p:spTree>
    <p:extLst>
      <p:ext uri="{BB962C8B-B14F-4D97-AF65-F5344CB8AC3E}">
        <p14:creationId xmlns:p14="http://schemas.microsoft.com/office/powerpoint/2010/main" val="153932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8DBA4759-9B26-46D5-9E31-EB0513FB2E51}"/>
              </a:ext>
            </a:extLst>
          </p:cNvPr>
          <p:cNvSpPr>
            <a:spLocks noGrp="1"/>
          </p:cNvSpPr>
          <p:nvPr>
            <p:ph type="dt" sz="half" idx="10"/>
          </p:nvPr>
        </p:nvSpPr>
        <p:spPr/>
        <p:txBody>
          <a:bodyPr/>
          <a:lstStyle>
            <a:lvl1pPr>
              <a:defRPr/>
            </a:lvl1pPr>
          </a:lstStyle>
          <a:p>
            <a:pPr>
              <a:defRPr/>
            </a:pPr>
            <a:fld id="{D494CB90-CE65-4383-AB66-0CB96AFFAF7D}" type="datetimeFigureOut">
              <a:rPr lang="ja-JP" altLang="en-US"/>
              <a:pPr>
                <a:defRPr/>
              </a:pPr>
              <a:t>2021/7/19</a:t>
            </a:fld>
            <a:endParaRPr lang="ja-JP" altLang="en-US"/>
          </a:p>
        </p:txBody>
      </p:sp>
      <p:sp>
        <p:nvSpPr>
          <p:cNvPr id="3" name="フッター プレースホルダー 4">
            <a:extLst>
              <a:ext uri="{FF2B5EF4-FFF2-40B4-BE49-F238E27FC236}">
                <a16:creationId xmlns:a16="http://schemas.microsoft.com/office/drawing/2014/main" id="{6C4E140A-888C-4861-A159-48751E852BCE}"/>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C8AC62EB-DFB9-45AA-9746-2B2DC7C97CEB}"/>
              </a:ext>
            </a:extLst>
          </p:cNvPr>
          <p:cNvSpPr>
            <a:spLocks noGrp="1"/>
          </p:cNvSpPr>
          <p:nvPr>
            <p:ph type="sldNum" sz="quarter" idx="12"/>
          </p:nvPr>
        </p:nvSpPr>
        <p:spPr/>
        <p:txBody>
          <a:bodyPr/>
          <a:lstStyle>
            <a:lvl1pPr>
              <a:defRPr/>
            </a:lvl1pPr>
          </a:lstStyle>
          <a:p>
            <a:pPr>
              <a:defRPr/>
            </a:pPr>
            <a:fld id="{D1D97F06-4150-4AF4-AC97-86031E48CA6E}" type="slidenum">
              <a:rPr lang="ja-JP" altLang="en-US"/>
              <a:pPr>
                <a:defRPr/>
              </a:pPr>
              <a:t>‹#›</a:t>
            </a:fld>
            <a:endParaRPr lang="ja-JP" altLang="en-US"/>
          </a:p>
        </p:txBody>
      </p:sp>
    </p:spTree>
    <p:extLst>
      <p:ext uri="{BB962C8B-B14F-4D97-AF65-F5344CB8AC3E}">
        <p14:creationId xmlns:p14="http://schemas.microsoft.com/office/powerpoint/2010/main" val="35047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D984AE1-592D-40AF-886A-EF5D102EE369}"/>
              </a:ext>
            </a:extLst>
          </p:cNvPr>
          <p:cNvSpPr>
            <a:spLocks noGrp="1"/>
          </p:cNvSpPr>
          <p:nvPr>
            <p:ph type="dt" sz="half" idx="10"/>
          </p:nvPr>
        </p:nvSpPr>
        <p:spPr/>
        <p:txBody>
          <a:bodyPr/>
          <a:lstStyle>
            <a:lvl1pPr>
              <a:defRPr/>
            </a:lvl1pPr>
          </a:lstStyle>
          <a:p>
            <a:pPr>
              <a:defRPr/>
            </a:pPr>
            <a:fld id="{353584AD-0F02-45CA-9E51-F3ED0B94A155}" type="datetimeFigureOut">
              <a:rPr lang="ja-JP" altLang="en-US"/>
              <a:pPr>
                <a:defRPr/>
              </a:pPr>
              <a:t>2021/7/19</a:t>
            </a:fld>
            <a:endParaRPr lang="ja-JP" altLang="en-US"/>
          </a:p>
        </p:txBody>
      </p:sp>
      <p:sp>
        <p:nvSpPr>
          <p:cNvPr id="6" name="フッター プレースホルダー 4">
            <a:extLst>
              <a:ext uri="{FF2B5EF4-FFF2-40B4-BE49-F238E27FC236}">
                <a16:creationId xmlns:a16="http://schemas.microsoft.com/office/drawing/2014/main" id="{5AB476A5-2D7A-47C3-809D-4F19E0BD797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F7FBF8B-D042-42E2-9E68-C1FFECC53A41}"/>
              </a:ext>
            </a:extLst>
          </p:cNvPr>
          <p:cNvSpPr>
            <a:spLocks noGrp="1"/>
          </p:cNvSpPr>
          <p:nvPr>
            <p:ph type="sldNum" sz="quarter" idx="12"/>
          </p:nvPr>
        </p:nvSpPr>
        <p:spPr/>
        <p:txBody>
          <a:bodyPr/>
          <a:lstStyle>
            <a:lvl1pPr>
              <a:defRPr/>
            </a:lvl1pPr>
          </a:lstStyle>
          <a:p>
            <a:pPr>
              <a:defRPr/>
            </a:pPr>
            <a:fld id="{AB56CDCF-C616-4AA6-9EBC-945B1145F4CC}" type="slidenum">
              <a:rPr lang="ja-JP" altLang="en-US"/>
              <a:pPr>
                <a:defRPr/>
              </a:pPr>
              <a:t>‹#›</a:t>
            </a:fld>
            <a:endParaRPr lang="ja-JP" altLang="en-US"/>
          </a:p>
        </p:txBody>
      </p:sp>
    </p:spTree>
    <p:extLst>
      <p:ext uri="{BB962C8B-B14F-4D97-AF65-F5344CB8AC3E}">
        <p14:creationId xmlns:p14="http://schemas.microsoft.com/office/powerpoint/2010/main" val="422173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9293B5D-E66A-4B43-AD8E-2C3FC568668D}"/>
              </a:ext>
            </a:extLst>
          </p:cNvPr>
          <p:cNvSpPr>
            <a:spLocks noGrp="1"/>
          </p:cNvSpPr>
          <p:nvPr>
            <p:ph type="dt" sz="half" idx="10"/>
          </p:nvPr>
        </p:nvSpPr>
        <p:spPr/>
        <p:txBody>
          <a:bodyPr/>
          <a:lstStyle>
            <a:lvl1pPr>
              <a:defRPr/>
            </a:lvl1pPr>
          </a:lstStyle>
          <a:p>
            <a:pPr>
              <a:defRPr/>
            </a:pPr>
            <a:fld id="{20A2FD2C-171C-4CD9-882E-66D24B226DCB}" type="datetimeFigureOut">
              <a:rPr lang="ja-JP" altLang="en-US"/>
              <a:pPr>
                <a:defRPr/>
              </a:pPr>
              <a:t>2021/7/19</a:t>
            </a:fld>
            <a:endParaRPr lang="ja-JP" altLang="en-US"/>
          </a:p>
        </p:txBody>
      </p:sp>
      <p:sp>
        <p:nvSpPr>
          <p:cNvPr id="6" name="フッター プレースホルダー 4">
            <a:extLst>
              <a:ext uri="{FF2B5EF4-FFF2-40B4-BE49-F238E27FC236}">
                <a16:creationId xmlns:a16="http://schemas.microsoft.com/office/drawing/2014/main" id="{379129E9-DC0F-4D2F-B23F-38B950775D6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C44DFF0-BC29-49C2-93E1-C059C39A8DB7}"/>
              </a:ext>
            </a:extLst>
          </p:cNvPr>
          <p:cNvSpPr>
            <a:spLocks noGrp="1"/>
          </p:cNvSpPr>
          <p:nvPr>
            <p:ph type="sldNum" sz="quarter" idx="12"/>
          </p:nvPr>
        </p:nvSpPr>
        <p:spPr/>
        <p:txBody>
          <a:bodyPr/>
          <a:lstStyle>
            <a:lvl1pPr>
              <a:defRPr/>
            </a:lvl1pPr>
          </a:lstStyle>
          <a:p>
            <a:pPr>
              <a:defRPr/>
            </a:pPr>
            <a:fld id="{B76DEF06-DB62-44C6-9181-6119F83FFAB2}" type="slidenum">
              <a:rPr lang="ja-JP" altLang="en-US"/>
              <a:pPr>
                <a:defRPr/>
              </a:pPr>
              <a:t>‹#›</a:t>
            </a:fld>
            <a:endParaRPr lang="ja-JP" altLang="en-US"/>
          </a:p>
        </p:txBody>
      </p:sp>
    </p:spTree>
    <p:extLst>
      <p:ext uri="{BB962C8B-B14F-4D97-AF65-F5344CB8AC3E}">
        <p14:creationId xmlns:p14="http://schemas.microsoft.com/office/powerpoint/2010/main" val="151209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7A5B5ED4-8A3D-4F2C-8855-5D20A3C9F40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34CCCE13-F69A-4258-AB06-6426677F5BF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EA89289-4169-413C-A453-CECE48D3D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DC95FBB1-4F81-47B5-9A52-4BEE71DB641A}" type="datetimeFigureOut">
              <a:rPr lang="ja-JP" altLang="en-US"/>
              <a:pPr>
                <a:defRPr/>
              </a:pPr>
              <a:t>2021/7/19</a:t>
            </a:fld>
            <a:endParaRPr lang="ja-JP" altLang="en-US"/>
          </a:p>
        </p:txBody>
      </p:sp>
      <p:sp>
        <p:nvSpPr>
          <p:cNvPr id="5" name="フッター プレースホルダー 4">
            <a:extLst>
              <a:ext uri="{FF2B5EF4-FFF2-40B4-BE49-F238E27FC236}">
                <a16:creationId xmlns:a16="http://schemas.microsoft.com/office/drawing/2014/main" id="{52567C46-493B-4848-A723-FD44DE1179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293B45D-D40C-436C-8C67-5A24AD569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F63780F7-68D8-42FF-942F-5AE148FFA9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2pPr>
      <a:lvl3pPr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3pPr>
      <a:lvl4pPr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4pPr>
      <a:lvl5pPr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5pPr>
      <a:lvl6pPr marL="457200"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6pPr>
      <a:lvl7pPr marL="914400"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7pPr>
      <a:lvl8pPr marL="1371600"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8pPr>
      <a:lvl9pPr marL="1828800" algn="l" rtl="0" eaLnBrk="1" fontAlgn="base" hangingPunct="1">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4DCDA936-D8E3-49AD-93BE-6B1FD7600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7EC591E8-D568-4693-8B18-82DB78F0A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8" y="0"/>
            <a:ext cx="83875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680FCD73-2ABC-4223-B4D3-FFDDF8EF184A}"/>
              </a:ext>
            </a:extLst>
          </p:cNvPr>
          <p:cNvSpPr>
            <a:spLocks noGrp="1"/>
          </p:cNvSpPr>
          <p:nvPr>
            <p:ph type="title"/>
          </p:nvPr>
        </p:nvSpPr>
        <p:spPr>
          <a:xfrm>
            <a:off x="838200" y="227805"/>
            <a:ext cx="10515600" cy="1325563"/>
          </a:xfrm>
        </p:spPr>
        <p:txBody>
          <a:bodyPr/>
          <a:lstStyle/>
          <a:p>
            <a:r>
              <a:rPr lang="ja-JP" altLang="en-US" dirty="0">
                <a:latin typeface="+mj-ea"/>
              </a:rPr>
              <a:t>　　ジェンダー攻撃と学問の自由</a:t>
            </a:r>
            <a:br>
              <a:rPr lang="en-US" altLang="ja-JP" dirty="0">
                <a:latin typeface="+mj-ea"/>
              </a:rPr>
            </a:br>
            <a:r>
              <a:rPr lang="ja-JP" altLang="en-US" dirty="0">
                <a:latin typeface="+mj-ea"/>
              </a:rPr>
              <a:t>　　　　　　　　　　　岡野八代</a:t>
            </a:r>
          </a:p>
        </p:txBody>
      </p:sp>
      <p:sp>
        <p:nvSpPr>
          <p:cNvPr id="3" name="コンテンツ プレースホルダー 2">
            <a:extLst>
              <a:ext uri="{FF2B5EF4-FFF2-40B4-BE49-F238E27FC236}">
                <a16:creationId xmlns:a16="http://schemas.microsoft.com/office/drawing/2014/main" id="{D05B836A-1EE6-499F-9006-FE11C52D2159}"/>
              </a:ext>
            </a:extLst>
          </p:cNvPr>
          <p:cNvSpPr>
            <a:spLocks noGrp="1"/>
          </p:cNvSpPr>
          <p:nvPr>
            <p:ph idx="1"/>
          </p:nvPr>
        </p:nvSpPr>
        <p:spPr>
          <a:xfrm>
            <a:off x="2049321" y="2015842"/>
            <a:ext cx="7745412" cy="4351338"/>
          </a:xfrm>
        </p:spPr>
        <p:txBody>
          <a:bodyPr/>
          <a:lstStyle/>
          <a:p>
            <a:pPr marL="0" indent="0">
              <a:buNone/>
            </a:pPr>
            <a:r>
              <a:rPr lang="en-US" altLang="ja-JP" sz="3200" dirty="0"/>
              <a:t>1. </a:t>
            </a:r>
            <a:r>
              <a:rPr lang="ja-JP" altLang="en-US" sz="3200" dirty="0"/>
              <a:t>なぜ、オリンピックと学問の自由？</a:t>
            </a:r>
            <a:endParaRPr lang="en-US" altLang="ja-JP" sz="3200" dirty="0"/>
          </a:p>
          <a:p>
            <a:pPr marL="0" indent="0">
              <a:buNone/>
            </a:pPr>
            <a:r>
              <a:rPr lang="en-US" altLang="ja-JP" sz="3200" dirty="0"/>
              <a:t>2. </a:t>
            </a:r>
            <a:r>
              <a:rPr lang="ja-JP" altLang="en-US" sz="3200" dirty="0"/>
              <a:t>なぜ、学問の自由とジェンダー攻撃？</a:t>
            </a:r>
            <a:endParaRPr lang="en-US" altLang="ja-JP" sz="3200" dirty="0"/>
          </a:p>
          <a:p>
            <a:pPr marL="0" indent="0">
              <a:buNone/>
            </a:pPr>
            <a:r>
              <a:rPr lang="en-US" altLang="ja-JP" sz="3200" dirty="0"/>
              <a:t>3. </a:t>
            </a:r>
            <a:r>
              <a:rPr lang="ja-JP" altLang="en-US" sz="3200" dirty="0"/>
              <a:t>いま、日本社会に起こっていること</a:t>
            </a:r>
            <a:endParaRPr lang="en-US" altLang="ja-JP" sz="3200" dirty="0"/>
          </a:p>
          <a:p>
            <a:pPr marL="0" indent="0">
              <a:buNone/>
            </a:pPr>
            <a:r>
              <a:rPr lang="ja-JP" altLang="en-US" sz="3200" dirty="0"/>
              <a:t>ーー日本軍「慰安婦」　</a:t>
            </a:r>
            <a:endParaRPr lang="en-US" altLang="ja-JP" sz="3200" dirty="0"/>
          </a:p>
          <a:p>
            <a:pPr marL="0" indent="0">
              <a:buNone/>
            </a:pPr>
            <a:r>
              <a:rPr lang="ja-JP" altLang="en-US" sz="3200" dirty="0"/>
              <a:t>　　　　　　　　過去の消去に抗して</a:t>
            </a:r>
            <a:endParaRPr lang="en-US" altLang="ja-JP" sz="3200" dirty="0"/>
          </a:p>
          <a:p>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4DCDA936-D8E3-49AD-93BE-6B1FD7600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7EC591E8-D568-4693-8B18-82DB78F0A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8" y="0"/>
            <a:ext cx="8469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7E9F78E1-FDBA-4E22-BA06-E2FDF659AC41}"/>
              </a:ext>
            </a:extLst>
          </p:cNvPr>
          <p:cNvSpPr>
            <a:spLocks noGrp="1"/>
          </p:cNvSpPr>
          <p:nvPr>
            <p:ph type="title"/>
          </p:nvPr>
        </p:nvSpPr>
        <p:spPr>
          <a:xfrm>
            <a:off x="1501629" y="185754"/>
            <a:ext cx="9743114" cy="985503"/>
          </a:xfrm>
        </p:spPr>
        <p:txBody>
          <a:bodyPr/>
          <a:lstStyle/>
          <a:p>
            <a:r>
              <a:rPr lang="en-US" altLang="ja-JP" b="1" dirty="0">
                <a:solidFill>
                  <a:srgbClr val="FF0000"/>
                </a:solidFill>
              </a:rPr>
              <a:t>1. </a:t>
            </a:r>
            <a:r>
              <a:rPr lang="ja-JP" altLang="en-US" b="1" dirty="0">
                <a:solidFill>
                  <a:srgbClr val="FF0000"/>
                </a:solidFill>
              </a:rPr>
              <a:t>なぜ、オリンピックと学問の自由？</a:t>
            </a:r>
          </a:p>
        </p:txBody>
      </p:sp>
      <p:pic>
        <p:nvPicPr>
          <p:cNvPr id="5" name="コンテンツ プレースホルダー 4">
            <a:extLst>
              <a:ext uri="{FF2B5EF4-FFF2-40B4-BE49-F238E27FC236}">
                <a16:creationId xmlns:a16="http://schemas.microsoft.com/office/drawing/2014/main" id="{2E810854-E556-46F2-9123-6666C1F4B992}"/>
              </a:ext>
            </a:extLst>
          </p:cNvPr>
          <p:cNvPicPr>
            <a:picLocks noGrp="1" noChangeAspect="1"/>
          </p:cNvPicPr>
          <p:nvPr>
            <p:ph sz="half" idx="1"/>
          </p:nvPr>
        </p:nvPicPr>
        <p:blipFill>
          <a:blip r:embed="rId5"/>
          <a:stretch>
            <a:fillRect/>
          </a:stretch>
        </p:blipFill>
        <p:spPr>
          <a:xfrm>
            <a:off x="2248251" y="1468625"/>
            <a:ext cx="3489819" cy="2180252"/>
          </a:xfrm>
          <a:prstGeom prst="rect">
            <a:avLst/>
          </a:prstGeom>
        </p:spPr>
      </p:pic>
      <p:sp>
        <p:nvSpPr>
          <p:cNvPr id="4" name="コンテンツ プレースホルダー 3">
            <a:extLst>
              <a:ext uri="{FF2B5EF4-FFF2-40B4-BE49-F238E27FC236}">
                <a16:creationId xmlns:a16="http://schemas.microsoft.com/office/drawing/2014/main" id="{6A67349C-D4C6-4489-8686-7787A37AF090}"/>
              </a:ext>
            </a:extLst>
          </p:cNvPr>
          <p:cNvSpPr>
            <a:spLocks noGrp="1"/>
          </p:cNvSpPr>
          <p:nvPr>
            <p:ph sz="half" idx="2"/>
          </p:nvPr>
        </p:nvSpPr>
        <p:spPr>
          <a:xfrm>
            <a:off x="6175969" y="1171256"/>
            <a:ext cx="4663016" cy="5359317"/>
          </a:xfrm>
        </p:spPr>
        <p:txBody>
          <a:bodyPr/>
          <a:lstStyle/>
          <a:p>
            <a:r>
              <a:rPr lang="ja-JP" altLang="en-US" dirty="0"/>
              <a:t>学問、とくに人文・社会科学研究はなにを研究してきたか？</a:t>
            </a:r>
            <a:endParaRPr lang="en-US" altLang="ja-JP" dirty="0"/>
          </a:p>
          <a:p>
            <a:pPr marL="0" indent="0">
              <a:buNone/>
            </a:pPr>
            <a:r>
              <a:rPr lang="ja-JP" altLang="en-US" dirty="0"/>
              <a:t>＝人間について</a:t>
            </a:r>
            <a:endParaRPr lang="en-US" altLang="ja-JP" dirty="0"/>
          </a:p>
          <a:p>
            <a:pPr marL="0" indent="0">
              <a:buNone/>
            </a:pPr>
            <a:r>
              <a:rPr lang="ja-JP" altLang="en-US" dirty="0"/>
              <a:t>＝社会について</a:t>
            </a:r>
            <a:endParaRPr lang="en-US" altLang="ja-JP" dirty="0"/>
          </a:p>
          <a:p>
            <a:pPr marL="0" indent="0">
              <a:buNone/>
            </a:pPr>
            <a:endParaRPr lang="en-US" altLang="ja-JP" dirty="0"/>
          </a:p>
          <a:p>
            <a:pPr marL="0" indent="0">
              <a:buNone/>
            </a:pPr>
            <a:r>
              <a:rPr lang="ja-JP" altLang="en-US" dirty="0"/>
              <a:t>・目指すところは、「</a:t>
            </a:r>
            <a:r>
              <a:rPr lang="ja-JP" altLang="en-US" dirty="0">
                <a:solidFill>
                  <a:srgbClr val="FF0000"/>
                </a:solidFill>
              </a:rPr>
              <a:t>残酷さ</a:t>
            </a:r>
            <a:r>
              <a:rPr lang="ja-JP" altLang="en-US" dirty="0"/>
              <a:t>」「</a:t>
            </a:r>
            <a:r>
              <a:rPr lang="ja-JP" altLang="en-US" dirty="0">
                <a:solidFill>
                  <a:srgbClr val="FF0000"/>
                </a:solidFill>
              </a:rPr>
              <a:t>最悪の事態</a:t>
            </a:r>
            <a:r>
              <a:rPr lang="ja-JP" altLang="en-US" dirty="0"/>
              <a:t>」を避けるために、過去の事例にふれる。</a:t>
            </a:r>
            <a:endParaRPr lang="en-US" altLang="ja-JP" dirty="0"/>
          </a:p>
          <a:p>
            <a:pPr marL="0" indent="0">
              <a:buNone/>
            </a:pPr>
            <a:r>
              <a:rPr lang="ja-JP" altLang="en-US" dirty="0"/>
              <a:t>・様々な要因、多様な当事者、時代の制約、人間の愚かさ・限界</a:t>
            </a:r>
            <a:endParaRPr lang="en-US" altLang="ja-JP" dirty="0"/>
          </a:p>
          <a:p>
            <a:pPr marL="0" indent="0">
              <a:buNone/>
            </a:pPr>
            <a:endParaRPr lang="ja-JP" altLang="en-US" dirty="0"/>
          </a:p>
        </p:txBody>
      </p:sp>
      <p:pic>
        <p:nvPicPr>
          <p:cNvPr id="6" name="図 5">
            <a:extLst>
              <a:ext uri="{FF2B5EF4-FFF2-40B4-BE49-F238E27FC236}">
                <a16:creationId xmlns:a16="http://schemas.microsoft.com/office/drawing/2014/main" id="{7895CB04-2D02-428C-8871-55F8C276BF26}"/>
              </a:ext>
            </a:extLst>
          </p:cNvPr>
          <p:cNvPicPr>
            <a:picLocks noChangeAspect="1"/>
          </p:cNvPicPr>
          <p:nvPr/>
        </p:nvPicPr>
        <p:blipFill>
          <a:blip r:embed="rId6"/>
          <a:stretch>
            <a:fillRect/>
          </a:stretch>
        </p:blipFill>
        <p:spPr>
          <a:xfrm>
            <a:off x="1111129" y="4036740"/>
            <a:ext cx="2242371" cy="2493833"/>
          </a:xfrm>
          <a:prstGeom prst="rect">
            <a:avLst/>
          </a:prstGeom>
        </p:spPr>
      </p:pic>
      <p:sp>
        <p:nvSpPr>
          <p:cNvPr id="7" name="テキスト ボックス 6">
            <a:extLst>
              <a:ext uri="{FF2B5EF4-FFF2-40B4-BE49-F238E27FC236}">
                <a16:creationId xmlns:a16="http://schemas.microsoft.com/office/drawing/2014/main" id="{7B7EA5EA-D85E-4FD4-AC5F-509A5183D7C8}"/>
              </a:ext>
            </a:extLst>
          </p:cNvPr>
          <p:cNvSpPr txBox="1"/>
          <p:nvPr/>
        </p:nvSpPr>
        <p:spPr>
          <a:xfrm>
            <a:off x="1736521" y="6550223"/>
            <a:ext cx="1361321" cy="307777"/>
          </a:xfrm>
          <a:prstGeom prst="rect">
            <a:avLst/>
          </a:prstGeom>
          <a:noFill/>
        </p:spPr>
        <p:txBody>
          <a:bodyPr wrap="square" rtlCol="0">
            <a:spAutoFit/>
          </a:bodyPr>
          <a:lstStyle/>
          <a:p>
            <a:r>
              <a:rPr kumimoji="1" lang="en-US" altLang="ja-JP" sz="1400" dirty="0"/>
              <a:t>20</a:t>
            </a:r>
            <a:r>
              <a:rPr kumimoji="1" lang="ja-JP" altLang="en-US" sz="1400" dirty="0"/>
              <a:t>年</a:t>
            </a:r>
            <a:r>
              <a:rPr kumimoji="1" lang="en-US" altLang="ja-JP" sz="1400" dirty="0"/>
              <a:t>8</a:t>
            </a:r>
            <a:r>
              <a:rPr kumimoji="1" lang="ja-JP" altLang="en-US" sz="1400" dirty="0"/>
              <a:t>月</a:t>
            </a:r>
          </a:p>
        </p:txBody>
      </p:sp>
      <p:sp>
        <p:nvSpPr>
          <p:cNvPr id="8" name="テキスト ボックス 7">
            <a:extLst>
              <a:ext uri="{FF2B5EF4-FFF2-40B4-BE49-F238E27FC236}">
                <a16:creationId xmlns:a16="http://schemas.microsoft.com/office/drawing/2014/main" id="{5111A32A-D1AF-43D8-A52A-EA60A95C024B}"/>
              </a:ext>
            </a:extLst>
          </p:cNvPr>
          <p:cNvSpPr txBox="1"/>
          <p:nvPr/>
        </p:nvSpPr>
        <p:spPr>
          <a:xfrm>
            <a:off x="3316761" y="1171257"/>
            <a:ext cx="1280406" cy="369332"/>
          </a:xfrm>
          <a:prstGeom prst="rect">
            <a:avLst/>
          </a:prstGeom>
          <a:noFill/>
        </p:spPr>
        <p:txBody>
          <a:bodyPr wrap="square" rtlCol="0">
            <a:spAutoFit/>
          </a:bodyPr>
          <a:lstStyle/>
          <a:p>
            <a:r>
              <a:rPr kumimoji="1" lang="en-US" altLang="ja-JP" dirty="0"/>
              <a:t>20</a:t>
            </a:r>
            <a:r>
              <a:rPr kumimoji="1" lang="ja-JP" altLang="en-US" dirty="0"/>
              <a:t>年</a:t>
            </a:r>
            <a:r>
              <a:rPr lang="en-US" altLang="ja-JP" dirty="0"/>
              <a:t>4</a:t>
            </a:r>
            <a:r>
              <a:rPr lang="ja-JP" altLang="en-US" dirty="0"/>
              <a:t>月</a:t>
            </a:r>
            <a:endParaRPr kumimoji="1" lang="ja-JP" altLang="en-US" dirty="0"/>
          </a:p>
        </p:txBody>
      </p:sp>
      <p:pic>
        <p:nvPicPr>
          <p:cNvPr id="10" name="図 9">
            <a:extLst>
              <a:ext uri="{FF2B5EF4-FFF2-40B4-BE49-F238E27FC236}">
                <a16:creationId xmlns:a16="http://schemas.microsoft.com/office/drawing/2014/main" id="{DF3B090D-0026-44C5-A9ED-8F6D1AE7317C}"/>
              </a:ext>
            </a:extLst>
          </p:cNvPr>
          <p:cNvPicPr>
            <a:picLocks noChangeAspect="1"/>
          </p:cNvPicPr>
          <p:nvPr/>
        </p:nvPicPr>
        <p:blipFill>
          <a:blip r:embed="rId7"/>
          <a:stretch>
            <a:fillRect/>
          </a:stretch>
        </p:blipFill>
        <p:spPr>
          <a:xfrm>
            <a:off x="3500995" y="4205716"/>
            <a:ext cx="2515037" cy="2005323"/>
          </a:xfrm>
          <a:prstGeom prst="rect">
            <a:avLst/>
          </a:prstGeom>
        </p:spPr>
      </p:pic>
      <p:sp>
        <p:nvSpPr>
          <p:cNvPr id="11" name="テキスト ボックス 10">
            <a:extLst>
              <a:ext uri="{FF2B5EF4-FFF2-40B4-BE49-F238E27FC236}">
                <a16:creationId xmlns:a16="http://schemas.microsoft.com/office/drawing/2014/main" id="{2769A720-C674-425C-B306-3394E63D1C47}"/>
              </a:ext>
            </a:extLst>
          </p:cNvPr>
          <p:cNvSpPr txBox="1"/>
          <p:nvPr/>
        </p:nvSpPr>
        <p:spPr>
          <a:xfrm>
            <a:off x="4163377" y="6242446"/>
            <a:ext cx="1700169" cy="307777"/>
          </a:xfrm>
          <a:prstGeom prst="rect">
            <a:avLst/>
          </a:prstGeom>
          <a:noFill/>
        </p:spPr>
        <p:txBody>
          <a:bodyPr wrap="square" rtlCol="0">
            <a:spAutoFit/>
          </a:bodyPr>
          <a:lstStyle/>
          <a:p>
            <a:r>
              <a:rPr kumimoji="1" lang="en-US" altLang="ja-JP" sz="1400" dirty="0"/>
              <a:t>21</a:t>
            </a:r>
            <a:r>
              <a:rPr kumimoji="1" lang="ja-JP" altLang="en-US" sz="1400" dirty="0"/>
              <a:t>年</a:t>
            </a:r>
            <a:r>
              <a:rPr kumimoji="1" lang="en-US" altLang="ja-JP" sz="1400" dirty="0"/>
              <a:t>2</a:t>
            </a:r>
            <a:r>
              <a:rPr kumimoji="1" lang="ja-JP" altLang="en-US" sz="1400" dirty="0"/>
              <a:t>月</a:t>
            </a:r>
          </a:p>
        </p:txBody>
      </p:sp>
    </p:spTree>
    <p:extLst>
      <p:ext uri="{BB962C8B-B14F-4D97-AF65-F5344CB8AC3E}">
        <p14:creationId xmlns:p14="http://schemas.microsoft.com/office/powerpoint/2010/main" val="66312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D11091D8-1EE5-41B4-BF0F-AAC2608A2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8044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45CC88AF-1ADD-4692-B8DC-A28A9FBCC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8" y="0"/>
            <a:ext cx="846931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B2C33B2B-1961-4B9D-AD28-998021B7A3DD}"/>
              </a:ext>
            </a:extLst>
          </p:cNvPr>
          <p:cNvSpPr>
            <a:spLocks noGrp="1"/>
          </p:cNvSpPr>
          <p:nvPr>
            <p:ph type="title"/>
          </p:nvPr>
        </p:nvSpPr>
        <p:spPr>
          <a:xfrm>
            <a:off x="1922106" y="363487"/>
            <a:ext cx="9431694" cy="1325563"/>
          </a:xfrm>
        </p:spPr>
        <p:txBody>
          <a:bodyPr/>
          <a:lstStyle/>
          <a:p>
            <a:r>
              <a:rPr lang="ja-JP" altLang="en-US" b="1" dirty="0">
                <a:solidFill>
                  <a:srgbClr val="FF0000"/>
                </a:solidFill>
              </a:rPr>
              <a:t>学問にとって欠かせない自由</a:t>
            </a:r>
            <a:br>
              <a:rPr lang="en-US" altLang="ja-JP" dirty="0"/>
            </a:br>
            <a:r>
              <a:rPr lang="ja-JP" altLang="en-US" dirty="0"/>
              <a:t>　　</a:t>
            </a:r>
          </a:p>
        </p:txBody>
      </p:sp>
      <p:sp>
        <p:nvSpPr>
          <p:cNvPr id="3" name="コンテンツ プレースホルダー 2">
            <a:extLst>
              <a:ext uri="{FF2B5EF4-FFF2-40B4-BE49-F238E27FC236}">
                <a16:creationId xmlns:a16="http://schemas.microsoft.com/office/drawing/2014/main" id="{363C9C87-9994-45AD-853E-A563232189AA}"/>
              </a:ext>
            </a:extLst>
          </p:cNvPr>
          <p:cNvSpPr>
            <a:spLocks noGrp="1"/>
          </p:cNvSpPr>
          <p:nvPr>
            <p:ph idx="1"/>
          </p:nvPr>
        </p:nvSpPr>
        <p:spPr>
          <a:xfrm>
            <a:off x="2152184" y="1424636"/>
            <a:ext cx="8117709" cy="4797743"/>
          </a:xfrm>
        </p:spPr>
        <p:txBody>
          <a:bodyPr/>
          <a:lstStyle/>
          <a:p>
            <a:r>
              <a:rPr lang="ja-JP" altLang="en-US" dirty="0"/>
              <a:t>現在から自由であること</a:t>
            </a:r>
            <a:endParaRPr lang="en-US" altLang="ja-JP" dirty="0"/>
          </a:p>
          <a:p>
            <a:pPr marL="0" indent="0">
              <a:buNone/>
            </a:pPr>
            <a:r>
              <a:rPr lang="ja-JP" altLang="en-US" dirty="0"/>
              <a:t>　　　　　　</a:t>
            </a:r>
            <a:r>
              <a:rPr lang="en-US" altLang="ja-JP" dirty="0"/>
              <a:t>=</a:t>
            </a:r>
            <a:r>
              <a:rPr lang="ja-JP" altLang="en-US" dirty="0"/>
              <a:t>今の価値観の相対化  　</a:t>
            </a:r>
            <a:endParaRPr lang="en-US" altLang="ja-JP" dirty="0"/>
          </a:p>
          <a:p>
            <a:r>
              <a:rPr lang="ja-JP" altLang="en-US" dirty="0"/>
              <a:t>自身から自由であること</a:t>
            </a:r>
            <a:endParaRPr lang="en-US" altLang="ja-JP" dirty="0"/>
          </a:p>
          <a:p>
            <a:pPr marL="0" indent="0">
              <a:buNone/>
            </a:pPr>
            <a:r>
              <a:rPr lang="ja-JP" altLang="en-US" dirty="0"/>
              <a:t>　　　　　　＝思い込み</a:t>
            </a:r>
            <a:r>
              <a:rPr lang="en-US" altLang="ja-JP" dirty="0"/>
              <a:t>/ </a:t>
            </a:r>
            <a:r>
              <a:rPr lang="ja-JP" altLang="en-US" dirty="0"/>
              <a:t>自信を捨て去る</a:t>
            </a:r>
            <a:endParaRPr lang="en-US" altLang="ja-JP" dirty="0"/>
          </a:p>
          <a:p>
            <a:pPr marL="0" indent="0">
              <a:buNone/>
            </a:pPr>
            <a:r>
              <a:rPr lang="ja-JP" altLang="en-US" dirty="0"/>
              <a:t>→他者との対話</a:t>
            </a:r>
            <a:endParaRPr lang="en-US" altLang="ja-JP" dirty="0"/>
          </a:p>
          <a:p>
            <a:pPr marL="0" indent="0">
              <a:buNone/>
            </a:pPr>
            <a:r>
              <a:rPr lang="ja-JP" altLang="en-US" dirty="0"/>
              <a:t>→現在に批判的であらざるを得ない　</a:t>
            </a:r>
            <a:endParaRPr lang="en-US" altLang="ja-JP" dirty="0"/>
          </a:p>
          <a:p>
            <a:pPr marL="0" indent="0">
              <a:buNone/>
            </a:pPr>
            <a:r>
              <a:rPr lang="ja-JP" altLang="en-US" dirty="0"/>
              <a:t>　　＝多様な価値観で、</a:t>
            </a:r>
            <a:r>
              <a:rPr lang="ja-JP" altLang="en-US" dirty="0">
                <a:solidFill>
                  <a:srgbClr val="FF0000"/>
                </a:solidFill>
              </a:rPr>
              <a:t>いま</a:t>
            </a:r>
            <a:r>
              <a:rPr lang="ja-JP" altLang="en-US" dirty="0"/>
              <a:t>を分析するから</a:t>
            </a:r>
            <a:endParaRPr lang="en-US" altLang="ja-JP" dirty="0"/>
          </a:p>
          <a:p>
            <a:pPr marL="0" indent="0">
              <a:buNone/>
            </a:pPr>
            <a:r>
              <a:rPr lang="ja-JP" altLang="en-US" dirty="0"/>
              <a:t>　　　　</a:t>
            </a:r>
            <a:endParaRPr lang="en-US" altLang="ja-JP" dirty="0"/>
          </a:p>
          <a:p>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D11091D8-1EE5-41B4-BF0F-AAC2608A2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45CC88AF-1ADD-4692-B8DC-A28A9FBCC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206" y="0"/>
            <a:ext cx="8179793"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DC8B170D-A11E-4741-BD22-09313512F91D}"/>
              </a:ext>
            </a:extLst>
          </p:cNvPr>
          <p:cNvSpPr>
            <a:spLocks noGrp="1"/>
          </p:cNvSpPr>
          <p:nvPr>
            <p:ph type="title"/>
          </p:nvPr>
        </p:nvSpPr>
        <p:spPr>
          <a:xfrm>
            <a:off x="838200" y="662134"/>
            <a:ext cx="10515600" cy="847855"/>
          </a:xfrm>
        </p:spPr>
        <p:txBody>
          <a:bodyPr/>
          <a:lstStyle/>
          <a:p>
            <a:r>
              <a:rPr lang="en-US" altLang="ja-JP" b="1" dirty="0">
                <a:solidFill>
                  <a:srgbClr val="FF0000"/>
                </a:solidFill>
              </a:rPr>
              <a:t>2. </a:t>
            </a:r>
            <a:r>
              <a:rPr lang="ja-JP" altLang="en-US" b="1" dirty="0">
                <a:solidFill>
                  <a:srgbClr val="FF0000"/>
                </a:solidFill>
              </a:rPr>
              <a:t>なぜ、学問の自由とジェンダー攻撃？</a:t>
            </a:r>
            <a:br>
              <a:rPr lang="ja-JP" altLang="en-US" b="1" dirty="0">
                <a:solidFill>
                  <a:srgbClr val="FF0000"/>
                </a:solidFill>
              </a:rPr>
            </a:br>
            <a:endParaRPr lang="ja-JP" altLang="en-US" b="1" dirty="0">
              <a:solidFill>
                <a:srgbClr val="FF0000"/>
              </a:solidFill>
            </a:endParaRPr>
          </a:p>
        </p:txBody>
      </p:sp>
      <p:sp>
        <p:nvSpPr>
          <p:cNvPr id="3" name="コンテンツ プレースホルダー 2">
            <a:extLst>
              <a:ext uri="{FF2B5EF4-FFF2-40B4-BE49-F238E27FC236}">
                <a16:creationId xmlns:a16="http://schemas.microsoft.com/office/drawing/2014/main" id="{631C99A3-3DE3-46D3-A7E7-1B4A5F2A636C}"/>
              </a:ext>
            </a:extLst>
          </p:cNvPr>
          <p:cNvSpPr>
            <a:spLocks noGrp="1"/>
          </p:cNvSpPr>
          <p:nvPr>
            <p:ph sz="half" idx="1"/>
          </p:nvPr>
        </p:nvSpPr>
        <p:spPr>
          <a:xfrm>
            <a:off x="1880606" y="1253330"/>
            <a:ext cx="4541921" cy="5437402"/>
          </a:xfrm>
        </p:spPr>
        <p:txBody>
          <a:bodyPr/>
          <a:lstStyle/>
          <a:p>
            <a:r>
              <a:rPr lang="ja-JP" altLang="en-US" dirty="0"/>
              <a:t>自身</a:t>
            </a:r>
            <a:r>
              <a:rPr lang="en-US" altLang="ja-JP" dirty="0"/>
              <a:t>/ </a:t>
            </a:r>
            <a:r>
              <a:rPr lang="ja-JP" altLang="en-US" dirty="0"/>
              <a:t>現在から自由であることの難しさ</a:t>
            </a:r>
            <a:endParaRPr lang="en-US" altLang="ja-JP" dirty="0"/>
          </a:p>
          <a:p>
            <a:pPr marL="0" indent="0">
              <a:buNone/>
            </a:pPr>
            <a:r>
              <a:rPr lang="ja-JP" altLang="en-US" dirty="0"/>
              <a:t>哲学の発祥以来の難題</a:t>
            </a:r>
            <a:endParaRPr lang="en-US" altLang="ja-JP" dirty="0"/>
          </a:p>
          <a:p>
            <a:pPr marL="0" indent="0">
              <a:buNone/>
            </a:pPr>
            <a:endParaRPr lang="en-US" altLang="ja-JP" sz="2400" dirty="0"/>
          </a:p>
          <a:p>
            <a:pPr marL="0" indent="0">
              <a:buNone/>
            </a:pPr>
            <a:r>
              <a:rPr lang="ja-JP" altLang="en-US" sz="2400" dirty="0">
                <a:solidFill>
                  <a:srgbClr val="7030A0"/>
                </a:solidFill>
              </a:rPr>
              <a:t>禿げ頭のひとと、長髪のひとは、自然の素質は同じなのか？違うとしたら、禿げ頭の人たちが靴作りをすれば、長髪の人にその仕事を許さないのか？</a:t>
            </a:r>
            <a:endParaRPr lang="en-US" altLang="ja-JP" sz="2400" dirty="0">
              <a:solidFill>
                <a:srgbClr val="7030A0"/>
              </a:solidFill>
            </a:endParaRPr>
          </a:p>
          <a:p>
            <a:pPr marL="0" indent="0">
              <a:buNone/>
            </a:pPr>
            <a:r>
              <a:rPr lang="ja-JP" altLang="en-US" dirty="0"/>
              <a:t>　　      </a:t>
            </a:r>
            <a:r>
              <a:rPr lang="ja-JP" altLang="en-US" sz="2000" dirty="0"/>
              <a:t>プラトン</a:t>
            </a:r>
            <a:r>
              <a:rPr lang="en-US" altLang="ja-JP" sz="2000" dirty="0"/>
              <a:t>『</a:t>
            </a:r>
            <a:r>
              <a:rPr lang="ja-JP" altLang="en-US" sz="2000" dirty="0"/>
              <a:t>国家</a:t>
            </a:r>
            <a:r>
              <a:rPr lang="en-US" altLang="ja-JP" sz="2000" dirty="0"/>
              <a:t>』</a:t>
            </a:r>
            <a:r>
              <a:rPr lang="ja-JP" altLang="en-US" sz="2000" dirty="0"/>
              <a:t>第</a:t>
            </a:r>
            <a:r>
              <a:rPr lang="en-US" altLang="ja-JP" sz="2000" dirty="0"/>
              <a:t>5</a:t>
            </a:r>
            <a:r>
              <a:rPr lang="ja-JP" altLang="en-US" sz="2000" dirty="0"/>
              <a:t>巻 </a:t>
            </a:r>
          </a:p>
        </p:txBody>
      </p:sp>
      <p:pic>
        <p:nvPicPr>
          <p:cNvPr id="5" name="コンテンツ プレースホルダー 4">
            <a:extLst>
              <a:ext uri="{FF2B5EF4-FFF2-40B4-BE49-F238E27FC236}">
                <a16:creationId xmlns:a16="http://schemas.microsoft.com/office/drawing/2014/main" id="{999C8961-8AAC-4BF8-9DC8-CFFEFAA66EDD}"/>
              </a:ext>
            </a:extLst>
          </p:cNvPr>
          <p:cNvPicPr>
            <a:picLocks noGrp="1" noChangeAspect="1"/>
          </p:cNvPicPr>
          <p:nvPr>
            <p:ph sz="half" idx="2"/>
          </p:nvPr>
        </p:nvPicPr>
        <p:blipFill>
          <a:blip r:embed="rId5"/>
          <a:stretch>
            <a:fillRect/>
          </a:stretch>
        </p:blipFill>
        <p:spPr>
          <a:xfrm>
            <a:off x="7365336" y="1578105"/>
            <a:ext cx="2946058" cy="2295700"/>
          </a:xfrm>
          <a:prstGeom prst="rect">
            <a:avLst/>
          </a:prstGeom>
        </p:spPr>
      </p:pic>
      <p:sp>
        <p:nvSpPr>
          <p:cNvPr id="6" name="テキスト ボックス 5">
            <a:extLst>
              <a:ext uri="{FF2B5EF4-FFF2-40B4-BE49-F238E27FC236}">
                <a16:creationId xmlns:a16="http://schemas.microsoft.com/office/drawing/2014/main" id="{4F0EC259-24BF-43F0-A045-0B1D872DA449}"/>
              </a:ext>
            </a:extLst>
          </p:cNvPr>
          <p:cNvSpPr txBox="1"/>
          <p:nvPr/>
        </p:nvSpPr>
        <p:spPr>
          <a:xfrm>
            <a:off x="6880801" y="4134707"/>
            <a:ext cx="4018974" cy="646331"/>
          </a:xfrm>
          <a:prstGeom prst="rect">
            <a:avLst/>
          </a:prstGeom>
          <a:noFill/>
        </p:spPr>
        <p:txBody>
          <a:bodyPr wrap="square" rtlCol="0">
            <a:spAutoFit/>
          </a:bodyPr>
          <a:lstStyle/>
          <a:p>
            <a:r>
              <a:rPr kumimoji="1" lang="en-US" altLang="ja-JP" dirty="0"/>
              <a:t>https://ioa.org.gr/the-legacy-of-ancient-olympic-games/</a:t>
            </a:r>
            <a:endParaRPr kumimoji="1" lang="ja-JP" altLang="en-US" dirty="0"/>
          </a:p>
        </p:txBody>
      </p:sp>
    </p:spTree>
    <p:extLst>
      <p:ext uri="{BB962C8B-B14F-4D97-AF65-F5344CB8AC3E}">
        <p14:creationId xmlns:p14="http://schemas.microsoft.com/office/powerpoint/2010/main" val="176487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D11091D8-1EE5-41B4-BF0F-AAC2608A2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7" y="0"/>
            <a:ext cx="9458887"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45CC88AF-1ADD-4692-B8DC-A28A9FBCC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687" y="0"/>
            <a:ext cx="844050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23CC8A29-ABAB-4912-9AA5-4B53D7C95E86}"/>
              </a:ext>
            </a:extLst>
          </p:cNvPr>
          <p:cNvSpPr>
            <a:spLocks noGrp="1"/>
          </p:cNvSpPr>
          <p:nvPr>
            <p:ph type="title"/>
          </p:nvPr>
        </p:nvSpPr>
        <p:spPr>
          <a:xfrm>
            <a:off x="1494263" y="242462"/>
            <a:ext cx="8508381" cy="783451"/>
          </a:xfrm>
        </p:spPr>
        <p:txBody>
          <a:bodyPr/>
          <a:lstStyle/>
          <a:p>
            <a:r>
              <a:rPr lang="ja-JP" altLang="en-US" b="1" dirty="0">
                <a:solidFill>
                  <a:srgbClr val="FF0000"/>
                </a:solidFill>
              </a:rPr>
              <a:t>オリンピック強硬と、女性の排除</a:t>
            </a:r>
          </a:p>
        </p:txBody>
      </p:sp>
      <p:pic>
        <p:nvPicPr>
          <p:cNvPr id="6" name="コンテンツ プレースホルダー 5" descr="男性の写真のコラージュ&#10;&#10;自動的に生成された説明">
            <a:extLst>
              <a:ext uri="{FF2B5EF4-FFF2-40B4-BE49-F238E27FC236}">
                <a16:creationId xmlns:a16="http://schemas.microsoft.com/office/drawing/2014/main" id="{AEAC4CE2-FE35-49BD-93C7-07CEFC6A36D9}"/>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3157653" y="1124807"/>
            <a:ext cx="5181600" cy="1892968"/>
          </a:xfrm>
        </p:spPr>
      </p:pic>
      <p:sp>
        <p:nvSpPr>
          <p:cNvPr id="4" name="コンテンツ プレースホルダー 3">
            <a:extLst>
              <a:ext uri="{FF2B5EF4-FFF2-40B4-BE49-F238E27FC236}">
                <a16:creationId xmlns:a16="http://schemas.microsoft.com/office/drawing/2014/main" id="{F30C67A3-ED24-4606-86B8-4703A077F07B}"/>
              </a:ext>
            </a:extLst>
          </p:cNvPr>
          <p:cNvSpPr>
            <a:spLocks noGrp="1"/>
          </p:cNvSpPr>
          <p:nvPr>
            <p:ph sz="half" idx="2"/>
          </p:nvPr>
        </p:nvSpPr>
        <p:spPr>
          <a:xfrm>
            <a:off x="1754458" y="3428999"/>
            <a:ext cx="8683084" cy="2824120"/>
          </a:xfrm>
        </p:spPr>
        <p:txBody>
          <a:bodyPr/>
          <a:lstStyle/>
          <a:p>
            <a:r>
              <a:rPr lang="ja-JP" altLang="en-US" dirty="0"/>
              <a:t>世界的な「女性不況」</a:t>
            </a:r>
            <a:r>
              <a:rPr lang="en-US" altLang="ja-JP" dirty="0"/>
              <a:t>(she(-re)cession)</a:t>
            </a:r>
            <a:r>
              <a:rPr lang="ja-JP" altLang="en-US" dirty="0"/>
              <a:t>、日本では女性たちの自殺率が倍増</a:t>
            </a:r>
            <a:endParaRPr lang="en-US" altLang="ja-JP" dirty="0"/>
          </a:p>
          <a:p>
            <a:r>
              <a:rPr lang="ja-JP" altLang="en-US" dirty="0"/>
              <a:t>わたしたちは、それでも生きている！生きねばならない！</a:t>
            </a:r>
            <a:endParaRPr lang="en-US" altLang="ja-JP" dirty="0"/>
          </a:p>
          <a:p>
            <a:pPr marL="0" indent="0">
              <a:buNone/>
            </a:pPr>
            <a:r>
              <a:rPr lang="en-US" altLang="ja-JP" dirty="0"/>
              <a:t>Ex. </a:t>
            </a:r>
            <a:r>
              <a:rPr lang="ja-JP" altLang="en-US" dirty="0"/>
              <a:t>青木正美医師</a:t>
            </a:r>
            <a:endParaRPr lang="en-US" altLang="ja-JP" dirty="0"/>
          </a:p>
          <a:p>
            <a:r>
              <a:rPr lang="ja-JP" altLang="en-US" dirty="0"/>
              <a:t>国家的事業：　消し去られる多様な意見・異論</a:t>
            </a:r>
            <a:endParaRPr lang="en-US" altLang="ja-JP" dirty="0"/>
          </a:p>
          <a:p>
            <a:pPr marL="0" indent="0">
              <a:buNone/>
            </a:pPr>
            <a:r>
              <a:rPr lang="en-US" altLang="ja-JP" dirty="0"/>
              <a:t>   United by Emotion?</a:t>
            </a:r>
          </a:p>
          <a:p>
            <a:pPr marL="0" indent="0">
              <a:buNone/>
            </a:pPr>
            <a:endParaRPr lang="ja-JP" altLang="en-US" dirty="0"/>
          </a:p>
        </p:txBody>
      </p:sp>
    </p:spTree>
    <p:extLst>
      <p:ext uri="{BB962C8B-B14F-4D97-AF65-F5344CB8AC3E}">
        <p14:creationId xmlns:p14="http://schemas.microsoft.com/office/powerpoint/2010/main" val="115143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D11091D8-1EE5-41B4-BF0F-AAC2608A2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45CC88AF-1ADD-4692-B8DC-A28A9FBCC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278" y="1"/>
            <a:ext cx="825372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8B5EE68B-7ACD-49E6-BFD4-00EABE6BF3A6}"/>
              </a:ext>
            </a:extLst>
          </p:cNvPr>
          <p:cNvSpPr>
            <a:spLocks noGrp="1"/>
          </p:cNvSpPr>
          <p:nvPr>
            <p:ph type="title"/>
          </p:nvPr>
        </p:nvSpPr>
        <p:spPr>
          <a:xfrm>
            <a:off x="1465455" y="275484"/>
            <a:ext cx="9959898" cy="1325563"/>
          </a:xfrm>
        </p:spPr>
        <p:txBody>
          <a:bodyPr/>
          <a:lstStyle/>
          <a:p>
            <a:r>
              <a:rPr lang="en-US" altLang="ja-JP" b="1" dirty="0">
                <a:solidFill>
                  <a:srgbClr val="FF0000"/>
                </a:solidFill>
              </a:rPr>
              <a:t>3. </a:t>
            </a:r>
            <a:r>
              <a:rPr lang="ja-JP" altLang="en-US" b="1" dirty="0">
                <a:solidFill>
                  <a:srgbClr val="FF0000"/>
                </a:solidFill>
              </a:rPr>
              <a:t>いま、日本社会に起こっていること</a:t>
            </a:r>
            <a:br>
              <a:rPr lang="ja-JP" altLang="en-US" b="1" dirty="0">
                <a:solidFill>
                  <a:srgbClr val="FF0000"/>
                </a:solidFill>
              </a:rPr>
            </a:br>
            <a:r>
              <a:rPr lang="ja-JP" altLang="en-US" sz="3200" b="1" dirty="0">
                <a:solidFill>
                  <a:srgbClr val="7030A0"/>
                </a:solidFill>
              </a:rPr>
              <a:t>ーー日本軍「慰安婦」問題　過去の消去に抗して</a:t>
            </a:r>
            <a:br>
              <a:rPr lang="ja-JP" altLang="en-US" dirty="0">
                <a:solidFill>
                  <a:srgbClr val="7030A0"/>
                </a:solidFill>
              </a:rPr>
            </a:br>
            <a:endParaRPr lang="ja-JP" altLang="en-US" dirty="0">
              <a:solidFill>
                <a:srgbClr val="7030A0"/>
              </a:solidFill>
            </a:endParaRPr>
          </a:p>
        </p:txBody>
      </p:sp>
      <p:pic>
        <p:nvPicPr>
          <p:cNvPr id="10" name="コンテンツ プレースホルダー 9">
            <a:extLst>
              <a:ext uri="{FF2B5EF4-FFF2-40B4-BE49-F238E27FC236}">
                <a16:creationId xmlns:a16="http://schemas.microsoft.com/office/drawing/2014/main" id="{BB9706D2-45DA-4B99-81F9-619945A9309D}"/>
              </a:ext>
            </a:extLst>
          </p:cNvPr>
          <p:cNvPicPr>
            <a:picLocks noGrp="1" noChangeAspect="1"/>
          </p:cNvPicPr>
          <p:nvPr>
            <p:ph sz="half" idx="1"/>
          </p:nvPr>
        </p:nvPicPr>
        <p:blipFill>
          <a:blip r:embed="rId5"/>
          <a:stretch>
            <a:fillRect/>
          </a:stretch>
        </p:blipFill>
        <p:spPr>
          <a:xfrm>
            <a:off x="1202027" y="1876530"/>
            <a:ext cx="5175773" cy="4141788"/>
          </a:xfrm>
          <a:prstGeom prst="rect">
            <a:avLst/>
          </a:prstGeom>
        </p:spPr>
      </p:pic>
      <p:pic>
        <p:nvPicPr>
          <p:cNvPr id="6" name="コンテンツ プレースホルダー 5">
            <a:extLst>
              <a:ext uri="{FF2B5EF4-FFF2-40B4-BE49-F238E27FC236}">
                <a16:creationId xmlns:a16="http://schemas.microsoft.com/office/drawing/2014/main" id="{01241924-CFB6-4FE4-B048-C15AAF22B2D2}"/>
              </a:ext>
            </a:extLst>
          </p:cNvPr>
          <p:cNvPicPr>
            <a:picLocks noGrp="1" noChangeAspect="1"/>
          </p:cNvPicPr>
          <p:nvPr>
            <p:ph sz="half" idx="2"/>
          </p:nvPr>
        </p:nvPicPr>
        <p:blipFill>
          <a:blip r:embed="rId6"/>
          <a:stretch>
            <a:fillRect/>
          </a:stretch>
        </p:blipFill>
        <p:spPr>
          <a:xfrm>
            <a:off x="6669164" y="1921405"/>
            <a:ext cx="3801831" cy="1618402"/>
          </a:xfrm>
          <a:prstGeom prst="rect">
            <a:avLst/>
          </a:prstGeom>
        </p:spPr>
      </p:pic>
      <p:sp>
        <p:nvSpPr>
          <p:cNvPr id="7" name="テキスト ボックス 6">
            <a:extLst>
              <a:ext uri="{FF2B5EF4-FFF2-40B4-BE49-F238E27FC236}">
                <a16:creationId xmlns:a16="http://schemas.microsoft.com/office/drawing/2014/main" id="{B75501C1-6BDC-442A-B9FF-FB10937B82EF}"/>
              </a:ext>
            </a:extLst>
          </p:cNvPr>
          <p:cNvSpPr txBox="1"/>
          <p:nvPr/>
        </p:nvSpPr>
        <p:spPr>
          <a:xfrm>
            <a:off x="7634113" y="3638549"/>
            <a:ext cx="2499402" cy="369332"/>
          </a:xfrm>
          <a:prstGeom prst="rect">
            <a:avLst/>
          </a:prstGeom>
          <a:noFill/>
        </p:spPr>
        <p:txBody>
          <a:bodyPr wrap="none" rtlCol="0">
            <a:spAutoFit/>
          </a:bodyPr>
          <a:lstStyle/>
          <a:p>
            <a:r>
              <a:rPr kumimoji="1" lang="en-US" altLang="ja-JP" dirty="0"/>
              <a:t>https://kaken.fem.jp/</a:t>
            </a:r>
            <a:endParaRPr kumimoji="1" lang="ja-JP" altLang="en-US" dirty="0"/>
          </a:p>
        </p:txBody>
      </p:sp>
      <p:pic>
        <p:nvPicPr>
          <p:cNvPr id="8" name="図 7">
            <a:extLst>
              <a:ext uri="{FF2B5EF4-FFF2-40B4-BE49-F238E27FC236}">
                <a16:creationId xmlns:a16="http://schemas.microsoft.com/office/drawing/2014/main" id="{E3E984FE-515E-4D44-ACF8-3C6F613488F9}"/>
              </a:ext>
            </a:extLst>
          </p:cNvPr>
          <p:cNvPicPr>
            <a:picLocks noChangeAspect="1"/>
          </p:cNvPicPr>
          <p:nvPr/>
        </p:nvPicPr>
        <p:blipFill>
          <a:blip r:embed="rId7"/>
          <a:stretch>
            <a:fillRect/>
          </a:stretch>
        </p:blipFill>
        <p:spPr>
          <a:xfrm>
            <a:off x="7212766" y="4226331"/>
            <a:ext cx="2714625" cy="876300"/>
          </a:xfrm>
          <a:prstGeom prst="rect">
            <a:avLst/>
          </a:prstGeom>
        </p:spPr>
      </p:pic>
      <p:sp>
        <p:nvSpPr>
          <p:cNvPr id="9" name="テキスト ボックス 8">
            <a:extLst>
              <a:ext uri="{FF2B5EF4-FFF2-40B4-BE49-F238E27FC236}">
                <a16:creationId xmlns:a16="http://schemas.microsoft.com/office/drawing/2014/main" id="{5D2E7845-6558-4D9B-A506-758D48636E28}"/>
              </a:ext>
            </a:extLst>
          </p:cNvPr>
          <p:cNvSpPr txBox="1"/>
          <p:nvPr/>
        </p:nvSpPr>
        <p:spPr>
          <a:xfrm>
            <a:off x="6377800" y="5333984"/>
            <a:ext cx="4806175" cy="646331"/>
          </a:xfrm>
          <a:prstGeom prst="rect">
            <a:avLst/>
          </a:prstGeom>
          <a:noFill/>
        </p:spPr>
        <p:txBody>
          <a:bodyPr wrap="square" rtlCol="0">
            <a:spAutoFit/>
          </a:bodyPr>
          <a:lstStyle/>
          <a:p>
            <a:r>
              <a:rPr kumimoji="1" lang="ja-JP" altLang="en-US" dirty="0"/>
              <a:t>「わたしと知ｰｰフェミニズムに出会って」</a:t>
            </a:r>
            <a:endParaRPr kumimoji="1" lang="en-US" altLang="ja-JP" dirty="0"/>
          </a:p>
          <a:p>
            <a:r>
              <a:rPr kumimoji="1" lang="en-US" altLang="ja-JP" dirty="0"/>
              <a:t>http://kaken.fem.jp/2020/11/16/article3/</a:t>
            </a:r>
          </a:p>
        </p:txBody>
      </p:sp>
    </p:spTree>
    <p:extLst>
      <p:ext uri="{BB962C8B-B14F-4D97-AF65-F5344CB8AC3E}">
        <p14:creationId xmlns:p14="http://schemas.microsoft.com/office/powerpoint/2010/main" val="95739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図 2">
            <a:extLst>
              <a:ext uri="{FF2B5EF4-FFF2-40B4-BE49-F238E27FC236}">
                <a16:creationId xmlns:a16="http://schemas.microsoft.com/office/drawing/2014/main" id="{0B0585EF-F9CA-4CCF-9EEE-D464A0ED5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543"/>
            <a:ext cx="9607550" cy="679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4">
            <a:extLst>
              <a:ext uri="{FF2B5EF4-FFF2-40B4-BE49-F238E27FC236}">
                <a16:creationId xmlns:a16="http://schemas.microsoft.com/office/drawing/2014/main" id="{F3BBB74B-DD41-4F24-BBF9-98BB0D570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939" y="32543"/>
            <a:ext cx="8368061" cy="679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3">
            <a:extLst>
              <a:ext uri="{FF2B5EF4-FFF2-40B4-BE49-F238E27FC236}">
                <a16:creationId xmlns:a16="http://schemas.microsoft.com/office/drawing/2014/main" id="{E473C3FC-A143-4FCB-90F4-C023667A2D69}"/>
              </a:ext>
            </a:extLst>
          </p:cNvPr>
          <p:cNvSpPr>
            <a:spLocks noGrp="1"/>
          </p:cNvSpPr>
          <p:nvPr>
            <p:ph type="title"/>
          </p:nvPr>
        </p:nvSpPr>
        <p:spPr>
          <a:xfrm>
            <a:off x="802889" y="32543"/>
            <a:ext cx="10899272" cy="1325563"/>
          </a:xfrm>
        </p:spPr>
        <p:txBody>
          <a:bodyPr/>
          <a:lstStyle/>
          <a:p>
            <a:r>
              <a:rPr lang="ja-JP" altLang="en-US" b="1" dirty="0">
                <a:solidFill>
                  <a:srgbClr val="FF0000"/>
                </a:solidFill>
              </a:rPr>
              <a:t>　まとめ</a:t>
            </a:r>
            <a:br>
              <a:rPr lang="en-US" altLang="ja-JP" b="1" dirty="0">
                <a:solidFill>
                  <a:srgbClr val="FF0000"/>
                </a:solidFill>
              </a:rPr>
            </a:br>
            <a:r>
              <a:rPr lang="ja-JP" altLang="en-US" b="1" dirty="0">
                <a:solidFill>
                  <a:srgbClr val="FF0000"/>
                </a:solidFill>
              </a:rPr>
              <a:t>　日本軍「慰安婦」問題とオリンピック？</a:t>
            </a:r>
          </a:p>
        </p:txBody>
      </p:sp>
      <p:sp>
        <p:nvSpPr>
          <p:cNvPr id="5" name="コンテンツ プレースホルダー 4">
            <a:extLst>
              <a:ext uri="{FF2B5EF4-FFF2-40B4-BE49-F238E27FC236}">
                <a16:creationId xmlns:a16="http://schemas.microsoft.com/office/drawing/2014/main" id="{175B881F-E4E8-412E-85C2-2E332C60246E}"/>
              </a:ext>
            </a:extLst>
          </p:cNvPr>
          <p:cNvSpPr>
            <a:spLocks noGrp="1"/>
          </p:cNvSpPr>
          <p:nvPr>
            <p:ph sz="half" idx="1"/>
          </p:nvPr>
        </p:nvSpPr>
        <p:spPr>
          <a:xfrm>
            <a:off x="1628079" y="1825625"/>
            <a:ext cx="4391722" cy="4351338"/>
          </a:xfrm>
        </p:spPr>
        <p:txBody>
          <a:bodyPr/>
          <a:lstStyle/>
          <a:p>
            <a:r>
              <a:rPr lang="en-US" altLang="ja-JP" sz="2400" dirty="0"/>
              <a:t>2021</a:t>
            </a:r>
            <a:r>
              <a:rPr lang="ja-JP" altLang="en-US" sz="2400" dirty="0"/>
              <a:t>年</a:t>
            </a:r>
            <a:r>
              <a:rPr lang="en-US" altLang="ja-JP" sz="2400" dirty="0"/>
              <a:t>4</a:t>
            </a:r>
            <a:r>
              <a:rPr lang="ja-JP" altLang="en-US" sz="2400" dirty="0"/>
              <a:t>月、「従軍慰安婦」という用語が日本軍に「強制連行された」との「誤解を招く恐れがある」ために、「単に「慰安婦」という用語を用いるのが適切」という答弁書を閣議決定。来年度からの教科書記述の変更が迫られる。</a:t>
            </a:r>
            <a:endParaRPr lang="en-US" altLang="ja-JP" sz="2400" dirty="0"/>
          </a:p>
          <a:p>
            <a:r>
              <a:rPr lang="ja-JP" altLang="en-US" sz="2400" dirty="0"/>
              <a:t>他方、「河野談話」</a:t>
            </a:r>
            <a:r>
              <a:rPr lang="en-US" altLang="ja-JP" sz="2400" dirty="0"/>
              <a:t>(1993</a:t>
            </a:r>
            <a:r>
              <a:rPr lang="ja-JP" altLang="en-US" sz="2400" dirty="0"/>
              <a:t>年）は、全体として継承するという。</a:t>
            </a:r>
          </a:p>
        </p:txBody>
      </p:sp>
      <p:sp>
        <p:nvSpPr>
          <p:cNvPr id="6" name="コンテンツ プレースホルダー 5">
            <a:extLst>
              <a:ext uri="{FF2B5EF4-FFF2-40B4-BE49-F238E27FC236}">
                <a16:creationId xmlns:a16="http://schemas.microsoft.com/office/drawing/2014/main" id="{05D8964B-2A23-4453-9228-BDD1FC2D6097}"/>
              </a:ext>
            </a:extLst>
          </p:cNvPr>
          <p:cNvSpPr>
            <a:spLocks noGrp="1"/>
          </p:cNvSpPr>
          <p:nvPr>
            <p:ph sz="half" idx="2"/>
          </p:nvPr>
        </p:nvSpPr>
        <p:spPr>
          <a:xfrm>
            <a:off x="6172200" y="1825625"/>
            <a:ext cx="4544122" cy="4351338"/>
          </a:xfrm>
        </p:spPr>
        <p:txBody>
          <a:bodyPr/>
          <a:lstStyle/>
          <a:p>
            <a:r>
              <a:rPr lang="ja-JP" altLang="en-US" dirty="0"/>
              <a:t>学問の自由にとっての日本軍「慰安婦」問題</a:t>
            </a:r>
            <a:endParaRPr lang="en-US" altLang="ja-JP" dirty="0"/>
          </a:p>
          <a:p>
            <a:pPr marL="0" indent="0">
              <a:buNone/>
            </a:pPr>
            <a:r>
              <a:rPr lang="ja-JP" altLang="en-US" dirty="0"/>
              <a:t>＝なぜここまで、否定し続けるのか？</a:t>
            </a:r>
            <a:endParaRPr lang="en-US" altLang="ja-JP" dirty="0"/>
          </a:p>
          <a:p>
            <a:pPr marL="0" indent="0">
              <a:buNone/>
            </a:pPr>
            <a:r>
              <a:rPr lang="ja-JP" altLang="en-US" dirty="0"/>
              <a:t>　・国家</a:t>
            </a:r>
            <a:endParaRPr lang="en-US" altLang="ja-JP" dirty="0"/>
          </a:p>
          <a:p>
            <a:pPr marL="0" indent="0">
              <a:buNone/>
            </a:pPr>
            <a:r>
              <a:rPr lang="ja-JP" altLang="en-US" dirty="0"/>
              <a:t>　・女性の扱い</a:t>
            </a:r>
            <a:endParaRPr lang="en-US" altLang="ja-JP" dirty="0"/>
          </a:p>
          <a:p>
            <a:pPr marL="0" indent="0">
              <a:buNone/>
            </a:pPr>
            <a:r>
              <a:rPr lang="ja-JP" altLang="en-US" dirty="0"/>
              <a:t>　・戦後民主主義</a:t>
            </a:r>
            <a:endParaRPr lang="en-US" altLang="ja-JP" dirty="0"/>
          </a:p>
          <a:p>
            <a:pPr marL="0" indent="0">
              <a:buNone/>
            </a:pPr>
            <a:r>
              <a:rPr lang="ja-JP" altLang="en-US" dirty="0"/>
              <a:t>政府の「見解」に逆らう者は、「反日」？　</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ハルマゲドン　ジェンダー攻撃と学問の自由  -  互換モード" id="{8680FE98-D8B9-46EC-83D5-54212B43DF2D}" vid="{3610052E-EF54-4CE8-A563-CEB5316AFA0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ハルマゲドン　ジェンダー攻撃と学問の自由</Template>
  <TotalTime>229</TotalTime>
  <Words>1397</Words>
  <Application>Microsoft Office PowerPoint</Application>
  <PresentationFormat>ワイド画面</PresentationFormat>
  <Paragraphs>86</Paragraphs>
  <Slides>7</Slides>
  <Notes>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游ゴシック Light</vt:lpstr>
      <vt:lpstr>Arial</vt:lpstr>
      <vt:lpstr>Office テーマ</vt:lpstr>
      <vt:lpstr>　　ジェンダー攻撃と学問の自由 　　　　　　　　　　　岡野八代</vt:lpstr>
      <vt:lpstr>1. なぜ、オリンピックと学問の自由？</vt:lpstr>
      <vt:lpstr>学問にとって欠かせない自由 　　</vt:lpstr>
      <vt:lpstr>2. なぜ、学問の自由とジェンダー攻撃？ </vt:lpstr>
      <vt:lpstr>オリンピック強硬と、女性の排除</vt:lpstr>
      <vt:lpstr>3. いま、日本社会に起こっていること ーー日本軍「慰安婦」問題　過去の消去に抗して </vt:lpstr>
      <vt:lpstr>　まとめ 　日本軍「慰安婦」問題とオリンピック？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ジェンダー攻撃と学問の自由 　　　　　　　　　　岡野八代</dc:title>
  <dc:creator>岡野 八代</dc:creator>
  <cp:lastModifiedBy>yokano</cp:lastModifiedBy>
  <cp:revision>23</cp:revision>
  <dcterms:created xsi:type="dcterms:W3CDTF">2021-07-17T05:02:00Z</dcterms:created>
  <dcterms:modified xsi:type="dcterms:W3CDTF">2021-07-19T05:27:17Z</dcterms:modified>
</cp:coreProperties>
</file>