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4" r:id="rId2"/>
    <p:sldId id="287" r:id="rId3"/>
    <p:sldId id="298" r:id="rId4"/>
    <p:sldId id="297" r:id="rId5"/>
    <p:sldId id="302" r:id="rId6"/>
    <p:sldId id="301" r:id="rId7"/>
    <p:sldId id="300" r:id="rId8"/>
    <p:sldId id="289" r:id="rId9"/>
  </p:sldIdLst>
  <p:sldSz cx="9144000" cy="6858000" type="screen4x3"/>
  <p:notesSz cx="6797675" cy="992663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1"/>
    <a:srgbClr val="FF7C80"/>
    <a:srgbClr val="FF3300"/>
    <a:srgbClr val="FF99CC"/>
    <a:srgbClr val="FFFFCC"/>
    <a:srgbClr val="FFCCCC"/>
    <a:srgbClr val="FFCC99"/>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321" autoAdjust="0"/>
    <p:restoredTop sz="86097" autoAdjust="0"/>
  </p:normalViewPr>
  <p:slideViewPr>
    <p:cSldViewPr>
      <p:cViewPr varScale="1">
        <p:scale>
          <a:sx n="59" d="100"/>
          <a:sy n="59" d="100"/>
        </p:scale>
        <p:origin x="-12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90" d="100"/>
          <a:sy n="90" d="100"/>
        </p:scale>
        <p:origin x="-1856" y="-5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5199036" cy="714847"/>
          </a:xfrm>
          <a:prstGeom prst="rect">
            <a:avLst/>
          </a:prstGeom>
        </p:spPr>
        <p:txBody>
          <a:bodyPr vert="horz" lIns="91440" tIns="45720" rIns="91440" bIns="45720" rtlCol="0"/>
          <a:lstStyle>
            <a:lvl1pPr algn="l">
              <a:defRPr sz="1200"/>
            </a:lvl1pPr>
          </a:lstStyle>
          <a:p>
            <a:endParaRPr kumimoji="1" lang="ja-JP" altLang="en-US" sz="1050" dirty="0"/>
          </a:p>
        </p:txBody>
      </p:sp>
      <p:sp>
        <p:nvSpPr>
          <p:cNvPr id="4" name="フッター プレースホルダ 3"/>
          <p:cNvSpPr>
            <a:spLocks noGrp="1"/>
          </p:cNvSpPr>
          <p:nvPr>
            <p:ph type="ftr" sz="quarter" idx="2"/>
          </p:nvPr>
        </p:nvSpPr>
        <p:spPr>
          <a:xfrm>
            <a:off x="2"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0445" y="9428583"/>
            <a:ext cx="2945659" cy="496332"/>
          </a:xfrm>
          <a:prstGeom prst="rect">
            <a:avLst/>
          </a:prstGeom>
        </p:spPr>
        <p:txBody>
          <a:bodyPr vert="horz" lIns="91440" tIns="45720" rIns="91440" bIns="45720" rtlCol="0" anchor="b"/>
          <a:lstStyle>
            <a:lvl1pPr algn="r">
              <a:defRPr sz="1200"/>
            </a:lvl1pPr>
          </a:lstStyle>
          <a:p>
            <a:fld id="{EFA96874-228A-4560-A705-D85B7F47E02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2"/>
            <a:ext cx="2946058" cy="496100"/>
          </a:xfrm>
          <a:prstGeom prst="rect">
            <a:avLst/>
          </a:prstGeom>
        </p:spPr>
        <p:txBody>
          <a:bodyPr vert="horz" lIns="91440" tIns="45720" rIns="91440" bIns="45720" rtlCol="0"/>
          <a:lstStyle>
            <a:lvl1pPr algn="l">
              <a:defRPr sz="1200"/>
            </a:lvl1pPr>
          </a:lstStyle>
          <a:p>
            <a:endParaRPr kumimoji="1" lang="ja-JP" altLang="en-US"/>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9442" y="4715271"/>
            <a:ext cx="5438792" cy="446722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28221"/>
            <a:ext cx="2946058" cy="4961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0530" y="9428221"/>
            <a:ext cx="2946058" cy="496100"/>
          </a:xfrm>
          <a:prstGeom prst="rect">
            <a:avLst/>
          </a:prstGeom>
        </p:spPr>
        <p:txBody>
          <a:bodyPr vert="horz" lIns="91440" tIns="45720" rIns="91440" bIns="45720" rtlCol="0" anchor="b"/>
          <a:lstStyle>
            <a:lvl1pPr algn="r">
              <a:defRPr sz="1200"/>
            </a:lvl1pPr>
          </a:lstStyle>
          <a:p>
            <a:fld id="{5A29C813-CFDE-4AD2-A2B8-AE556A7D7C3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A29C813-CFDE-4AD2-A2B8-AE556A7D7C3F}" type="slidenum">
              <a:rPr kumimoji="1" lang="ja-JP" altLang="en-US" smtClean="0"/>
              <a:pPr/>
              <a:t>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A29C813-CFDE-4AD2-A2B8-AE556A7D7C3F}"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A29C813-CFDE-4AD2-A2B8-AE556A7D7C3F}"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A29C813-CFDE-4AD2-A2B8-AE556A7D7C3F}"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A29C813-CFDE-4AD2-A2B8-AE556A7D7C3F}"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A29C813-CFDE-4AD2-A2B8-AE556A7D7C3F}"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A29C813-CFDE-4AD2-A2B8-AE556A7D7C3F}"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A29C813-CFDE-4AD2-A2B8-AE556A7D7C3F}" type="slidenum">
              <a:rPr kumimoji="1" lang="ja-JP" altLang="en-US" smtClean="0"/>
              <a:pPr/>
              <a:t>8</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1"/>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37927CB2-9D37-44A4-A5F0-AA59E2FB8AE8}" type="slidenum">
              <a:rPr lang="en-US" altLang="ja-JP"/>
              <a:pPr/>
              <a:t>&lt;#&gt;</a:t>
            </a:fld>
            <a:endParaRPr lang="en-US" altLang="ja-JP"/>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5ADA5D5A-1207-4D3D-A38F-79AA11EECB06}" type="slidenum">
              <a:rPr lang="en-US" altLang="ja-JP"/>
              <a:pPr/>
              <a:t>&lt;#&gt;</a:t>
            </a:fld>
            <a:endParaRPr lang="en-US" altLang="ja-JP"/>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C3683B12-01C5-4F8A-B399-C156654F6EAD}" type="slidenum">
              <a:rPr lang="en-US" altLang="ja-JP"/>
              <a:pPr/>
              <a:t>&lt;#&gt;</a:t>
            </a:fld>
            <a:endParaRPr lang="en-US" altLang="ja-JP"/>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5958EB95-BE4A-4FF5-B3AC-A1707AA677A1}" type="slidenum">
              <a:rPr lang="en-US" altLang="ja-JP"/>
              <a:pPr/>
              <a:t>&lt;#&gt;</a:t>
            </a:fld>
            <a:endParaRPr lang="en-US" altLang="ja-JP"/>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EF97280C-472A-4B4A-A2D2-52F1378957B4}" type="slidenum">
              <a:rPr lang="en-US" altLang="ja-JP"/>
              <a:pPr/>
              <a:t>&lt;#&gt;</a:t>
            </a:fld>
            <a:endParaRPr lang="en-US" altLang="ja-JP"/>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6C0E633D-3967-4F68-9A01-A4BC4733DE23}" type="slidenum">
              <a:rPr lang="en-US" altLang="ja-JP"/>
              <a:pPr/>
              <a:t>&lt;#&gt;</a:t>
            </a:fld>
            <a:endParaRPr lang="en-US" altLang="ja-JP"/>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C2D44403-F372-42E8-9A56-ECAC262929DF}" type="slidenum">
              <a:rPr lang="en-US" altLang="ja-JP"/>
              <a:pPr/>
              <a:t>&lt;#&gt;</a:t>
            </a:fld>
            <a:endParaRPr lang="en-US" altLang="ja-JP"/>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8D3D929F-6E98-4D4D-B8B5-055A69603BAA}" type="slidenum">
              <a:rPr lang="en-US" altLang="ja-JP"/>
              <a:pPr/>
              <a:t>&lt;#&gt;</a:t>
            </a:fld>
            <a:endParaRPr lang="en-US" altLang="ja-JP"/>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C831F593-ACBC-42BA-B051-6247276EB601}" type="slidenum">
              <a:rPr lang="en-US" altLang="ja-JP"/>
              <a:pPr/>
              <a:t>&lt;#&gt;</a:t>
            </a:fld>
            <a:endParaRPr lang="en-US" altLang="ja-JP"/>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531A1995-2DEA-4709-A340-9A517BC3CA32}" type="slidenum">
              <a:rPr lang="en-US" altLang="ja-JP"/>
              <a:pPr/>
              <a:t>&lt;#&gt;</a:t>
            </a:fld>
            <a:endParaRPr lang="en-US" altLang="ja-JP"/>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B6220B54-F635-4BAB-8623-D7C9BBD31A09}" type="slidenum">
              <a:rPr lang="en-US" altLang="ja-JP"/>
              <a:pPr/>
              <a:t>&lt;#&gt;</a:t>
            </a:fld>
            <a:endParaRPr lang="en-US" altLang="ja-JP"/>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AD0C4D1-CF39-4D94-8010-862654520742}" type="slidenum">
              <a:rPr lang="en-US" altLang="ja-JP"/>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0"/>
            <a:ext cx="9144000" cy="188640"/>
          </a:xfrm>
        </p:spPr>
        <p:txBody>
          <a:bodyPr/>
          <a:lstStyle/>
          <a:p>
            <a:pPr algn="r"/>
            <a:r>
              <a:rPr lang="ja-JP" altLang="en-US" sz="800" dirty="0" smtClean="0">
                <a:solidFill>
                  <a:schemeClr val="bg1"/>
                </a:solidFill>
              </a:rPr>
              <a:t>タイトル等</a:t>
            </a:r>
            <a:endParaRPr lang="ja-JP" altLang="ja-JP" sz="800" dirty="0">
              <a:solidFill>
                <a:schemeClr val="bg1"/>
              </a:solidFill>
            </a:endParaRPr>
          </a:p>
        </p:txBody>
      </p:sp>
      <p:sp>
        <p:nvSpPr>
          <p:cNvPr id="3" name="テキスト ボックス 2"/>
          <p:cNvSpPr txBox="1"/>
          <p:nvPr/>
        </p:nvSpPr>
        <p:spPr>
          <a:xfrm>
            <a:off x="1043608" y="1052736"/>
            <a:ext cx="7200800" cy="4478149"/>
          </a:xfrm>
          <a:prstGeom prst="rect">
            <a:avLst/>
          </a:prstGeom>
          <a:noFill/>
        </p:spPr>
        <p:txBody>
          <a:bodyPr wrap="square" rtlCol="0">
            <a:spAutoFit/>
          </a:bodyPr>
          <a:lstStyle/>
          <a:p>
            <a:pPr>
              <a:spcAft>
                <a:spcPts val="0"/>
              </a:spcAft>
            </a:pPr>
            <a:r>
              <a:rPr lang="ja-JP" altLang="en-US" sz="1600" dirty="0" smtClean="0">
                <a:solidFill>
                  <a:schemeClr val="bg1"/>
                </a:solidFill>
              </a:rPr>
              <a:t>学者の会 ・ </a:t>
            </a:r>
            <a:r>
              <a:rPr lang="en-US" altLang="ja-JP" sz="1600" dirty="0" smtClean="0">
                <a:solidFill>
                  <a:schemeClr val="bg1"/>
                </a:solidFill>
              </a:rPr>
              <a:t>Choose Life Project</a:t>
            </a:r>
            <a:r>
              <a:rPr lang="ja-JP" altLang="en-US" sz="1600" dirty="0" smtClean="0">
                <a:solidFill>
                  <a:schemeClr val="bg1"/>
                </a:solidFill>
              </a:rPr>
              <a:t>　第</a:t>
            </a:r>
            <a:r>
              <a:rPr lang="en-US" altLang="ja-JP" sz="1600" dirty="0" smtClean="0">
                <a:solidFill>
                  <a:schemeClr val="bg1"/>
                </a:solidFill>
              </a:rPr>
              <a:t>3</a:t>
            </a:r>
            <a:r>
              <a:rPr lang="ja-JP" altLang="en-US" sz="1600" dirty="0" smtClean="0">
                <a:solidFill>
                  <a:schemeClr val="bg1"/>
                </a:solidFill>
              </a:rPr>
              <a:t>回オンライン・シンポジウム（</a:t>
            </a:r>
            <a:r>
              <a:rPr lang="en-US" altLang="ja-JP" sz="1600" dirty="0" smtClean="0">
                <a:solidFill>
                  <a:schemeClr val="bg1"/>
                </a:solidFill>
              </a:rPr>
              <a:t>2020</a:t>
            </a:r>
            <a:r>
              <a:rPr lang="ja-JP" altLang="en-US" sz="1600" dirty="0" smtClean="0">
                <a:solidFill>
                  <a:schemeClr val="bg1"/>
                </a:solidFill>
              </a:rPr>
              <a:t>年</a:t>
            </a:r>
            <a:r>
              <a:rPr lang="en-US" altLang="ja-JP" sz="1600" dirty="0" smtClean="0">
                <a:solidFill>
                  <a:schemeClr val="bg1"/>
                </a:solidFill>
              </a:rPr>
              <a:t>8</a:t>
            </a:r>
            <a:r>
              <a:rPr lang="ja-JP" altLang="en-US" sz="1600" dirty="0" smtClean="0">
                <a:solidFill>
                  <a:schemeClr val="bg1"/>
                </a:solidFill>
              </a:rPr>
              <a:t>月</a:t>
            </a:r>
            <a:r>
              <a:rPr lang="en-US" altLang="ja-JP" sz="1600" dirty="0" smtClean="0">
                <a:solidFill>
                  <a:schemeClr val="bg1"/>
                </a:solidFill>
              </a:rPr>
              <a:t>19</a:t>
            </a:r>
            <a:r>
              <a:rPr lang="ja-JP" altLang="en-US" sz="1600" dirty="0" smtClean="0">
                <a:solidFill>
                  <a:schemeClr val="bg1"/>
                </a:solidFill>
              </a:rPr>
              <a:t>日）</a:t>
            </a:r>
          </a:p>
          <a:p>
            <a:pPr>
              <a:spcBef>
                <a:spcPts val="1200"/>
              </a:spcBef>
              <a:spcAft>
                <a:spcPts val="600"/>
              </a:spcAft>
            </a:pPr>
            <a:r>
              <a:rPr lang="en-US" altLang="ja-JP" sz="2200" dirty="0" smtClean="0">
                <a:solidFill>
                  <a:schemeClr val="bg1"/>
                </a:solidFill>
              </a:rPr>
              <a:t>〈</a:t>
            </a:r>
            <a:r>
              <a:rPr lang="ja-JP" altLang="en-US" sz="2200" dirty="0" smtClean="0">
                <a:solidFill>
                  <a:schemeClr val="bg1"/>
                </a:solidFill>
              </a:rPr>
              <a:t>自由な社会のつくり方</a:t>
            </a:r>
            <a:r>
              <a:rPr lang="en-US" altLang="ja-JP" sz="2200" dirty="0" smtClean="0">
                <a:solidFill>
                  <a:schemeClr val="bg1"/>
                </a:solidFill>
              </a:rPr>
              <a:t>〉</a:t>
            </a:r>
            <a:endParaRPr lang="ja-JP" altLang="en-US" sz="2200" dirty="0" smtClean="0">
              <a:solidFill>
                <a:schemeClr val="bg1"/>
              </a:solidFill>
            </a:endParaRPr>
          </a:p>
          <a:p>
            <a:pPr>
              <a:spcBef>
                <a:spcPts val="1800"/>
              </a:spcBef>
            </a:pPr>
            <a:r>
              <a:rPr kumimoji="1" lang="ja-JP" altLang="en-US" sz="2800" dirty="0" smtClean="0">
                <a:solidFill>
                  <a:schemeClr val="bg1"/>
                </a:solidFill>
              </a:rPr>
              <a:t>医療の現実と生きることの自由</a:t>
            </a:r>
            <a:endParaRPr lang="ja-JP" altLang="en-US" sz="2800" dirty="0" smtClean="0">
              <a:solidFill>
                <a:schemeClr val="bg1"/>
              </a:solidFill>
            </a:endParaRPr>
          </a:p>
          <a:p>
            <a:pPr algn="r">
              <a:spcBef>
                <a:spcPts val="600"/>
              </a:spcBef>
              <a:spcAft>
                <a:spcPts val="0"/>
              </a:spcAft>
            </a:pPr>
            <a:r>
              <a:rPr lang="ja-JP" altLang="en-US" sz="2200" dirty="0" smtClean="0">
                <a:solidFill>
                  <a:schemeClr val="bg1"/>
                </a:solidFill>
              </a:rPr>
              <a:t>市野川容孝</a:t>
            </a:r>
          </a:p>
          <a:p>
            <a:pPr marL="457200" indent="-457200">
              <a:spcBef>
                <a:spcPts val="600"/>
              </a:spcBef>
            </a:pPr>
            <a:endParaRPr lang="ja-JP" altLang="en-US" sz="2200" dirty="0" smtClean="0">
              <a:solidFill>
                <a:schemeClr val="bg1"/>
              </a:solidFill>
            </a:endParaRPr>
          </a:p>
          <a:p>
            <a:pPr marL="457200" indent="-457200">
              <a:spcBef>
                <a:spcPts val="600"/>
              </a:spcBef>
            </a:pPr>
            <a:r>
              <a:rPr lang="ja-JP" altLang="en-US" sz="2200" dirty="0" smtClean="0">
                <a:solidFill>
                  <a:schemeClr val="bg1"/>
                </a:solidFill>
              </a:rPr>
              <a:t>１</a:t>
            </a:r>
            <a:r>
              <a:rPr lang="ja-JP" altLang="en-US" sz="2200" dirty="0" smtClean="0">
                <a:solidFill>
                  <a:schemeClr val="bg1"/>
                </a:solidFill>
              </a:rPr>
              <a:t>．社会的な自由：　どういう自由が大事なのか</a:t>
            </a:r>
            <a:r>
              <a:rPr lang="ja-JP" altLang="en-US" sz="2200" dirty="0" smtClean="0">
                <a:solidFill>
                  <a:schemeClr val="bg1"/>
                </a:solidFill>
              </a:rPr>
              <a:t>？</a:t>
            </a:r>
          </a:p>
          <a:p>
            <a:pPr marL="457200" indent="-457200">
              <a:spcBef>
                <a:spcPts val="600"/>
              </a:spcBef>
            </a:pPr>
            <a:r>
              <a:rPr lang="ja-JP" altLang="en-US" sz="2200" dirty="0" smtClean="0">
                <a:solidFill>
                  <a:schemeClr val="bg1"/>
                </a:solidFill>
              </a:rPr>
              <a:t>２</a:t>
            </a:r>
            <a:r>
              <a:rPr lang="ja-JP" altLang="en-US" sz="2200" dirty="0" smtClean="0">
                <a:solidFill>
                  <a:schemeClr val="bg1"/>
                </a:solidFill>
              </a:rPr>
              <a:t>．国家の役割：　規制と再分配</a:t>
            </a:r>
            <a:endParaRPr lang="ja-JP" altLang="en-US" sz="2200" dirty="0" smtClean="0">
              <a:solidFill>
                <a:schemeClr val="bg1"/>
              </a:solidFill>
            </a:endParaRPr>
          </a:p>
          <a:p>
            <a:pPr marL="457200" indent="-457200">
              <a:spcBef>
                <a:spcPts val="600"/>
              </a:spcBef>
            </a:pPr>
            <a:r>
              <a:rPr lang="ja-JP" altLang="en-US" sz="2200" dirty="0" smtClean="0">
                <a:solidFill>
                  <a:schemeClr val="bg1"/>
                </a:solidFill>
              </a:rPr>
              <a:t>３．社会的</a:t>
            </a:r>
            <a:r>
              <a:rPr lang="ja-JP" altLang="en-US" sz="2200" dirty="0" smtClean="0">
                <a:solidFill>
                  <a:schemeClr val="bg1"/>
                </a:solidFill>
              </a:rPr>
              <a:t>不平等と</a:t>
            </a:r>
            <a:r>
              <a:rPr lang="ja-JP" altLang="en-US" sz="2200" dirty="0" smtClean="0">
                <a:solidFill>
                  <a:schemeClr val="bg1"/>
                </a:solidFill>
              </a:rPr>
              <a:t>コロナ禍</a:t>
            </a:r>
          </a:p>
          <a:p>
            <a:pPr marL="457200" indent="-457200">
              <a:spcBef>
                <a:spcPts val="600"/>
              </a:spcBef>
            </a:pPr>
            <a:r>
              <a:rPr lang="ja-JP" altLang="en-US" sz="2200" dirty="0" smtClean="0">
                <a:solidFill>
                  <a:schemeClr val="bg1"/>
                </a:solidFill>
              </a:rPr>
              <a:t>４．</a:t>
            </a:r>
            <a:r>
              <a:rPr lang="ja-JP" altLang="en-US" sz="2200" dirty="0" smtClean="0">
                <a:solidFill>
                  <a:schemeClr val="bg1"/>
                </a:solidFill>
              </a:rPr>
              <a:t>社会関係資本</a:t>
            </a:r>
            <a:r>
              <a:rPr lang="ja-JP" altLang="en-US" sz="2200" dirty="0" smtClean="0">
                <a:solidFill>
                  <a:schemeClr val="bg1"/>
                </a:solidFill>
              </a:rPr>
              <a:t>と</a:t>
            </a:r>
            <a:r>
              <a:rPr lang="ja-JP" altLang="en-US" sz="2200" dirty="0" smtClean="0">
                <a:solidFill>
                  <a:schemeClr val="bg1"/>
                </a:solidFill>
              </a:rPr>
              <a:t>健康</a:t>
            </a:r>
          </a:p>
          <a:p>
            <a:pPr marL="457200" indent="-457200">
              <a:spcBef>
                <a:spcPts val="600"/>
              </a:spcBef>
            </a:pPr>
            <a:r>
              <a:rPr lang="ja-JP" altLang="en-US" sz="2200" dirty="0" smtClean="0">
                <a:solidFill>
                  <a:schemeClr val="bg1"/>
                </a:solidFill>
              </a:rPr>
              <a:t>５</a:t>
            </a:r>
            <a:r>
              <a:rPr lang="ja-JP" altLang="en-US" sz="2200" dirty="0" smtClean="0">
                <a:solidFill>
                  <a:schemeClr val="bg1"/>
                </a:solidFill>
              </a:rPr>
              <a:t>．コロナ禍と</a:t>
            </a:r>
            <a:r>
              <a:rPr lang="ja-JP" altLang="en-US" sz="2200" dirty="0" smtClean="0">
                <a:solidFill>
                  <a:schemeClr val="bg1"/>
                </a:solidFill>
              </a:rPr>
              <a:t>生きる</a:t>
            </a:r>
            <a:r>
              <a:rPr lang="ja-JP" altLang="en-US" sz="2200" dirty="0" smtClean="0">
                <a:solidFill>
                  <a:schemeClr val="bg1"/>
                </a:solidFill>
              </a:rPr>
              <a:t>に値しない生命</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0"/>
            <a:ext cx="9144000" cy="188640"/>
          </a:xfrm>
        </p:spPr>
        <p:txBody>
          <a:bodyPr/>
          <a:lstStyle/>
          <a:p>
            <a:pPr algn="r"/>
            <a:r>
              <a:rPr lang="ja-JP" altLang="en-US" sz="800" dirty="0" smtClean="0">
                <a:solidFill>
                  <a:schemeClr val="bg1"/>
                </a:solidFill>
              </a:rPr>
              <a:t>自己紹介</a:t>
            </a:r>
            <a:endParaRPr lang="ja-JP" altLang="ja-JP" sz="800" dirty="0">
              <a:solidFill>
                <a:schemeClr val="bg1"/>
              </a:solidFill>
            </a:endParaRPr>
          </a:p>
        </p:txBody>
      </p:sp>
      <p:grpSp>
        <p:nvGrpSpPr>
          <p:cNvPr id="16" name="グループ化 15"/>
          <p:cNvGrpSpPr/>
          <p:nvPr/>
        </p:nvGrpSpPr>
        <p:grpSpPr>
          <a:xfrm>
            <a:off x="539552" y="476672"/>
            <a:ext cx="8136600" cy="5861450"/>
            <a:chOff x="467544" y="476672"/>
            <a:chExt cx="8136600" cy="5861450"/>
          </a:xfrm>
        </p:grpSpPr>
        <p:pic>
          <p:nvPicPr>
            <p:cNvPr id="11" name="図 10" descr="身体／生命.jpg"/>
            <p:cNvPicPr>
              <a:picLocks noChangeAspect="1"/>
            </p:cNvPicPr>
            <p:nvPr/>
          </p:nvPicPr>
          <p:blipFill>
            <a:blip r:embed="rId3" cstate="print"/>
            <a:stretch>
              <a:fillRect/>
            </a:stretch>
          </p:blipFill>
          <p:spPr>
            <a:xfrm>
              <a:off x="6228184" y="476672"/>
              <a:ext cx="2375960" cy="3312368"/>
            </a:xfrm>
            <a:prstGeom prst="rect">
              <a:avLst/>
            </a:prstGeom>
            <a:ln>
              <a:solidFill>
                <a:schemeClr val="bg1"/>
              </a:solidFill>
            </a:ln>
          </p:spPr>
        </p:pic>
        <p:pic>
          <p:nvPicPr>
            <p:cNvPr id="8" name="図 7" descr="生命倫理とは何か.jpg"/>
            <p:cNvPicPr>
              <a:picLocks noChangeAspect="1"/>
            </p:cNvPicPr>
            <p:nvPr/>
          </p:nvPicPr>
          <p:blipFill>
            <a:blip r:embed="rId4" cstate="print"/>
            <a:stretch>
              <a:fillRect/>
            </a:stretch>
          </p:blipFill>
          <p:spPr>
            <a:xfrm>
              <a:off x="3563888" y="476672"/>
              <a:ext cx="2529706" cy="3758873"/>
            </a:xfrm>
            <a:prstGeom prst="rect">
              <a:avLst/>
            </a:prstGeom>
          </p:spPr>
        </p:pic>
        <p:pic>
          <p:nvPicPr>
            <p:cNvPr id="10" name="図 9" descr="障害学研究（15号）.jpg"/>
            <p:cNvPicPr>
              <a:picLocks noChangeAspect="1"/>
            </p:cNvPicPr>
            <p:nvPr/>
          </p:nvPicPr>
          <p:blipFill>
            <a:blip r:embed="rId5" cstate="print"/>
            <a:stretch>
              <a:fillRect/>
            </a:stretch>
          </p:blipFill>
          <p:spPr>
            <a:xfrm>
              <a:off x="5004048" y="2204864"/>
              <a:ext cx="2692146" cy="3816424"/>
            </a:xfrm>
            <a:prstGeom prst="rect">
              <a:avLst/>
            </a:prstGeom>
            <a:ln w="6350">
              <a:solidFill>
                <a:schemeClr val="tx1"/>
              </a:solidFill>
            </a:ln>
          </p:spPr>
        </p:pic>
        <p:pic>
          <p:nvPicPr>
            <p:cNvPr id="13" name="図 12" descr="市野川容孝『社会』.jpg"/>
            <p:cNvPicPr>
              <a:picLocks noChangeAspect="1"/>
            </p:cNvPicPr>
            <p:nvPr/>
          </p:nvPicPr>
          <p:blipFill>
            <a:blip r:embed="rId6" cstate="print"/>
            <a:stretch>
              <a:fillRect/>
            </a:stretch>
          </p:blipFill>
          <p:spPr>
            <a:xfrm>
              <a:off x="1043608" y="476672"/>
              <a:ext cx="2388488" cy="3331312"/>
            </a:xfrm>
            <a:prstGeom prst="rect">
              <a:avLst/>
            </a:prstGeom>
          </p:spPr>
        </p:pic>
        <p:pic>
          <p:nvPicPr>
            <p:cNvPr id="9" name="図 8" descr="優生学と人間社会.jpg"/>
            <p:cNvPicPr>
              <a:picLocks noChangeAspect="1"/>
            </p:cNvPicPr>
            <p:nvPr/>
          </p:nvPicPr>
          <p:blipFill>
            <a:blip r:embed="rId7" cstate="print"/>
            <a:stretch>
              <a:fillRect/>
            </a:stretch>
          </p:blipFill>
          <p:spPr>
            <a:xfrm>
              <a:off x="467544" y="2766528"/>
              <a:ext cx="2232248" cy="3571594"/>
            </a:xfrm>
            <a:prstGeom prst="rect">
              <a:avLst/>
            </a:prstGeom>
            <a:ln>
              <a:solidFill>
                <a:schemeClr val="tx1"/>
              </a:solidFill>
            </a:ln>
          </p:spPr>
        </p:pic>
        <p:pic>
          <p:nvPicPr>
            <p:cNvPr id="12" name="図 11" descr="旧優生保護法国賠訴訟（東京地裁）.jpg"/>
            <p:cNvPicPr>
              <a:picLocks noChangeAspect="1"/>
            </p:cNvPicPr>
            <p:nvPr/>
          </p:nvPicPr>
          <p:blipFill>
            <a:blip r:embed="rId8" cstate="print"/>
            <a:stretch>
              <a:fillRect/>
            </a:stretch>
          </p:blipFill>
          <p:spPr>
            <a:xfrm>
              <a:off x="2843808" y="3501008"/>
              <a:ext cx="3744416" cy="2831716"/>
            </a:xfrm>
            <a:prstGeom prst="rect">
              <a:avLst/>
            </a:prstGeom>
            <a:ln w="9525">
              <a:solidFill>
                <a:schemeClr val="tx1"/>
              </a:solidFill>
            </a:ln>
          </p:spPr>
        </p:pic>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0"/>
            <a:ext cx="9144000" cy="188640"/>
          </a:xfrm>
        </p:spPr>
        <p:txBody>
          <a:bodyPr/>
          <a:lstStyle/>
          <a:p>
            <a:pPr algn="r"/>
            <a:r>
              <a:rPr lang="en-US" altLang="ja-JP" sz="800" dirty="0" smtClean="0">
                <a:solidFill>
                  <a:schemeClr val="bg1"/>
                </a:solidFill>
              </a:rPr>
              <a:t>【</a:t>
            </a:r>
            <a:r>
              <a:rPr lang="ja-JP" altLang="en-US" sz="800" dirty="0" smtClean="0">
                <a:solidFill>
                  <a:schemeClr val="bg1"/>
                </a:solidFill>
              </a:rPr>
              <a:t>１</a:t>
            </a:r>
            <a:r>
              <a:rPr lang="en-US" altLang="ja-JP" sz="800" dirty="0" smtClean="0">
                <a:solidFill>
                  <a:schemeClr val="bg1"/>
                </a:solidFill>
              </a:rPr>
              <a:t>】</a:t>
            </a:r>
            <a:r>
              <a:rPr lang="ja-JP" altLang="en-US" sz="800" dirty="0" smtClean="0">
                <a:solidFill>
                  <a:schemeClr val="bg1"/>
                </a:solidFill>
              </a:rPr>
              <a:t>社会的な自由：</a:t>
            </a:r>
            <a:r>
              <a:rPr lang="ja-JP" altLang="en-US" sz="800" baseline="0" dirty="0" smtClean="0">
                <a:solidFill>
                  <a:schemeClr val="bg1"/>
                </a:solidFill>
              </a:rPr>
              <a:t> </a:t>
            </a:r>
            <a:r>
              <a:rPr lang="en-US" altLang="ja-JP" sz="800" dirty="0" smtClean="0">
                <a:solidFill>
                  <a:schemeClr val="bg1"/>
                </a:solidFill>
              </a:rPr>
              <a:t>F. L. </a:t>
            </a:r>
            <a:r>
              <a:rPr lang="en-US" altLang="ja-JP" sz="800" dirty="0" err="1" smtClean="0">
                <a:solidFill>
                  <a:schemeClr val="bg1"/>
                </a:solidFill>
              </a:rPr>
              <a:t>Hamer</a:t>
            </a:r>
            <a:r>
              <a:rPr lang="en-US" altLang="ja-JP" sz="800" dirty="0" smtClean="0">
                <a:solidFill>
                  <a:schemeClr val="bg1"/>
                </a:solidFill>
              </a:rPr>
              <a:t> &amp; N. Mandela</a:t>
            </a:r>
            <a:endParaRPr lang="ja-JP" altLang="ja-JP" sz="800" dirty="0">
              <a:solidFill>
                <a:schemeClr val="bg1"/>
              </a:solidFill>
            </a:endParaRPr>
          </a:p>
        </p:txBody>
      </p:sp>
      <p:grpSp>
        <p:nvGrpSpPr>
          <p:cNvPr id="38" name="グループ化 37"/>
          <p:cNvGrpSpPr/>
          <p:nvPr/>
        </p:nvGrpSpPr>
        <p:grpSpPr>
          <a:xfrm>
            <a:off x="1331640" y="1196752"/>
            <a:ext cx="7128792" cy="5163090"/>
            <a:chOff x="1331640" y="980728"/>
            <a:chExt cx="7128792" cy="5163090"/>
          </a:xfrm>
        </p:grpSpPr>
        <p:grpSp>
          <p:nvGrpSpPr>
            <p:cNvPr id="36" name="グループ化 35"/>
            <p:cNvGrpSpPr/>
            <p:nvPr/>
          </p:nvGrpSpPr>
          <p:grpSpPr>
            <a:xfrm>
              <a:off x="1331640" y="980728"/>
              <a:ext cx="7128792" cy="2612034"/>
              <a:chOff x="899592" y="548679"/>
              <a:chExt cx="7128792" cy="2612034"/>
            </a:xfrm>
          </p:grpSpPr>
          <p:grpSp>
            <p:nvGrpSpPr>
              <p:cNvPr id="33" name="グループ化 32"/>
              <p:cNvGrpSpPr/>
              <p:nvPr/>
            </p:nvGrpSpPr>
            <p:grpSpPr>
              <a:xfrm>
                <a:off x="899592" y="548679"/>
                <a:ext cx="3240360" cy="2612034"/>
                <a:chOff x="899592" y="548679"/>
                <a:chExt cx="3240360" cy="2612034"/>
              </a:xfrm>
            </p:grpSpPr>
            <p:pic>
              <p:nvPicPr>
                <p:cNvPr id="3" name="図 2" descr="Fannie Lou Hamer_Nobody's free.jpg"/>
                <p:cNvPicPr>
                  <a:picLocks noChangeAspect="1"/>
                </p:cNvPicPr>
                <p:nvPr/>
              </p:nvPicPr>
              <p:blipFill>
                <a:blip r:embed="rId3" cstate="print"/>
                <a:stretch>
                  <a:fillRect/>
                </a:stretch>
              </p:blipFill>
              <p:spPr>
                <a:xfrm>
                  <a:off x="899592" y="548679"/>
                  <a:ext cx="3205033" cy="2294429"/>
                </a:xfrm>
                <a:prstGeom prst="rect">
                  <a:avLst/>
                </a:prstGeom>
                <a:ln>
                  <a:solidFill>
                    <a:schemeClr val="bg1"/>
                  </a:solidFill>
                </a:ln>
              </p:spPr>
            </p:pic>
            <p:sp>
              <p:nvSpPr>
                <p:cNvPr id="5" name="テキスト ボックス 4"/>
                <p:cNvSpPr txBox="1"/>
                <p:nvPr/>
              </p:nvSpPr>
              <p:spPr>
                <a:xfrm>
                  <a:off x="899592" y="2852936"/>
                  <a:ext cx="3240360" cy="307777"/>
                </a:xfrm>
                <a:prstGeom prst="rect">
                  <a:avLst/>
                </a:prstGeom>
                <a:noFill/>
              </p:spPr>
              <p:txBody>
                <a:bodyPr wrap="square" rtlCol="0">
                  <a:spAutoFit/>
                </a:bodyPr>
                <a:lstStyle/>
                <a:p>
                  <a:pPr algn="r"/>
                  <a:r>
                    <a:rPr kumimoji="1" lang="en-US" altLang="ja-JP" sz="1400" dirty="0" smtClean="0">
                      <a:solidFill>
                        <a:schemeClr val="bg1"/>
                      </a:solidFill>
                      <a:latin typeface="Times New Roman"/>
                      <a:cs typeface="Times New Roman"/>
                    </a:rPr>
                    <a:t>©</a:t>
                  </a:r>
                  <a:r>
                    <a:rPr lang="ja-JP" altLang="en-US" sz="1400" dirty="0" smtClean="0">
                      <a:solidFill>
                        <a:schemeClr val="bg1"/>
                      </a:solidFill>
                      <a:latin typeface="Times New Roman"/>
                      <a:cs typeface="Times New Roman"/>
                    </a:rPr>
                    <a:t> </a:t>
                  </a:r>
                  <a:r>
                    <a:rPr lang="en-US" altLang="ja-JP" sz="1400" dirty="0" smtClean="0">
                      <a:solidFill>
                        <a:schemeClr val="bg1"/>
                      </a:solidFill>
                      <a:latin typeface="Times New Roman"/>
                      <a:cs typeface="Times New Roman"/>
                    </a:rPr>
                    <a:t>The King Center</a:t>
                  </a:r>
                  <a:endParaRPr kumimoji="1" lang="ja-JP" altLang="en-US" sz="1400" dirty="0" smtClean="0">
                    <a:solidFill>
                      <a:schemeClr val="bg1"/>
                    </a:solidFill>
                  </a:endParaRPr>
                </a:p>
              </p:txBody>
            </p:sp>
          </p:grpSp>
          <p:sp>
            <p:nvSpPr>
              <p:cNvPr id="25" name="テキスト ボックス 24"/>
              <p:cNvSpPr txBox="1"/>
              <p:nvPr/>
            </p:nvSpPr>
            <p:spPr>
              <a:xfrm>
                <a:off x="4283968" y="764704"/>
                <a:ext cx="3744416" cy="1000274"/>
              </a:xfrm>
              <a:prstGeom prst="rect">
                <a:avLst/>
              </a:prstGeom>
              <a:noFill/>
            </p:spPr>
            <p:txBody>
              <a:bodyPr wrap="square" rtlCol="0">
                <a:spAutoFit/>
              </a:bodyPr>
              <a:lstStyle/>
              <a:p>
                <a:pPr>
                  <a:spcAft>
                    <a:spcPts val="600"/>
                  </a:spcAft>
                </a:pPr>
                <a:r>
                  <a:rPr kumimoji="1" lang="en-US" altLang="ja-JP" sz="1800" dirty="0" smtClean="0">
                    <a:solidFill>
                      <a:schemeClr val="bg1"/>
                    </a:solidFill>
                  </a:rPr>
                  <a:t>Fannie Lou </a:t>
                </a:r>
                <a:r>
                  <a:rPr kumimoji="1" lang="en-US" altLang="ja-JP" sz="1800" dirty="0" err="1" smtClean="0">
                    <a:solidFill>
                      <a:schemeClr val="bg1"/>
                    </a:solidFill>
                  </a:rPr>
                  <a:t>Hamer</a:t>
                </a:r>
                <a:r>
                  <a:rPr kumimoji="1" lang="en-US" altLang="ja-JP" sz="1800" dirty="0" smtClean="0">
                    <a:solidFill>
                      <a:schemeClr val="bg1"/>
                    </a:solidFill>
                  </a:rPr>
                  <a:t> </a:t>
                </a:r>
                <a:r>
                  <a:rPr kumimoji="1" lang="ja-JP" altLang="en-US" sz="1800" dirty="0" smtClean="0">
                    <a:solidFill>
                      <a:schemeClr val="bg1"/>
                    </a:solidFill>
                  </a:rPr>
                  <a:t>（</a:t>
                </a:r>
                <a:r>
                  <a:rPr kumimoji="1" lang="en-US" altLang="ja-JP" sz="1800" dirty="0" smtClean="0">
                    <a:solidFill>
                      <a:schemeClr val="bg1"/>
                    </a:solidFill>
                  </a:rPr>
                  <a:t>1917-1977</a:t>
                </a:r>
                <a:r>
                  <a:rPr kumimoji="1" lang="ja-JP" altLang="en-US" sz="1800" dirty="0" smtClean="0">
                    <a:solidFill>
                      <a:schemeClr val="bg1"/>
                    </a:solidFill>
                  </a:rPr>
                  <a:t>）：</a:t>
                </a:r>
              </a:p>
              <a:p>
                <a:r>
                  <a:rPr kumimoji="1" lang="ja-JP" altLang="en-US" sz="1800" dirty="0" smtClean="0">
                    <a:solidFill>
                      <a:schemeClr val="bg1"/>
                    </a:solidFill>
                  </a:rPr>
                  <a:t>すべての人が自由にならないかぎり、誰も自由ではない</a:t>
                </a:r>
                <a:endParaRPr kumimoji="1" lang="ja-JP" altLang="en-US" sz="1800" dirty="0" smtClean="0">
                  <a:solidFill>
                    <a:schemeClr val="bg1"/>
                  </a:solidFill>
                </a:endParaRPr>
              </a:p>
            </p:txBody>
          </p:sp>
        </p:grpSp>
        <p:grpSp>
          <p:nvGrpSpPr>
            <p:cNvPr id="37" name="グループ化 36"/>
            <p:cNvGrpSpPr/>
            <p:nvPr/>
          </p:nvGrpSpPr>
          <p:grpSpPr>
            <a:xfrm>
              <a:off x="1331640" y="3717032"/>
              <a:ext cx="7128792" cy="2426786"/>
              <a:chOff x="899592" y="3717032"/>
              <a:chExt cx="7128792" cy="2426786"/>
            </a:xfrm>
          </p:grpSpPr>
          <p:grpSp>
            <p:nvGrpSpPr>
              <p:cNvPr id="35" name="グループ化 34"/>
              <p:cNvGrpSpPr/>
              <p:nvPr/>
            </p:nvGrpSpPr>
            <p:grpSpPr>
              <a:xfrm>
                <a:off x="899592" y="3717032"/>
                <a:ext cx="3312368" cy="2426786"/>
                <a:chOff x="899592" y="3284984"/>
                <a:chExt cx="3312368" cy="2426786"/>
              </a:xfrm>
            </p:grpSpPr>
            <p:pic>
              <p:nvPicPr>
                <p:cNvPr id="4" name="図 3" descr="Mandela_Freedom.jpg"/>
                <p:cNvPicPr>
                  <a:picLocks noChangeAspect="1"/>
                </p:cNvPicPr>
                <p:nvPr/>
              </p:nvPicPr>
              <p:blipFill>
                <a:blip r:embed="rId4" cstate="print"/>
                <a:stretch>
                  <a:fillRect/>
                </a:stretch>
              </p:blipFill>
              <p:spPr>
                <a:xfrm>
                  <a:off x="899592" y="3284984"/>
                  <a:ext cx="3240360" cy="2099960"/>
                </a:xfrm>
                <a:prstGeom prst="rect">
                  <a:avLst/>
                </a:prstGeom>
                <a:ln>
                  <a:solidFill>
                    <a:schemeClr val="bg1"/>
                  </a:solidFill>
                </a:ln>
              </p:spPr>
            </p:pic>
            <p:sp>
              <p:nvSpPr>
                <p:cNvPr id="7" name="テキスト ボックス 6"/>
                <p:cNvSpPr txBox="1"/>
                <p:nvPr/>
              </p:nvSpPr>
              <p:spPr>
                <a:xfrm>
                  <a:off x="899592" y="5373216"/>
                  <a:ext cx="3312368" cy="338554"/>
                </a:xfrm>
                <a:prstGeom prst="rect">
                  <a:avLst/>
                </a:prstGeom>
                <a:noFill/>
              </p:spPr>
              <p:txBody>
                <a:bodyPr wrap="square" rtlCol="0">
                  <a:spAutoFit/>
                </a:bodyPr>
                <a:lstStyle/>
                <a:p>
                  <a:pPr algn="r"/>
                  <a:r>
                    <a:rPr kumimoji="1" lang="en-US" altLang="ja-JP" sz="1600" dirty="0" smtClean="0">
                      <a:solidFill>
                        <a:schemeClr val="bg1"/>
                      </a:solidFill>
                      <a:latin typeface="Times New Roman"/>
                      <a:cs typeface="Times New Roman"/>
                    </a:rPr>
                    <a:t>©</a:t>
                  </a:r>
                  <a:r>
                    <a:rPr lang="ja-JP" altLang="en-US" sz="1600" dirty="0" smtClean="0">
                      <a:solidFill>
                        <a:schemeClr val="bg1"/>
                      </a:solidFill>
                      <a:latin typeface="Times New Roman"/>
                      <a:cs typeface="Times New Roman"/>
                    </a:rPr>
                    <a:t> </a:t>
                  </a:r>
                  <a:r>
                    <a:rPr lang="en-US" altLang="ja-JP" sz="1600" dirty="0" smtClean="0">
                      <a:solidFill>
                        <a:schemeClr val="bg1"/>
                      </a:solidFill>
                      <a:latin typeface="Times New Roman"/>
                      <a:cs typeface="Times New Roman"/>
                    </a:rPr>
                    <a:t>Nelson Mandela Foundation</a:t>
                  </a:r>
                  <a:endParaRPr kumimoji="1" lang="ja-JP" altLang="en-US" sz="1600" dirty="0" smtClean="0">
                    <a:solidFill>
                      <a:schemeClr val="bg1"/>
                    </a:solidFill>
                  </a:endParaRPr>
                </a:p>
              </p:txBody>
            </p:sp>
          </p:grpSp>
          <p:sp>
            <p:nvSpPr>
              <p:cNvPr id="27" name="テキスト ボックス 26"/>
              <p:cNvSpPr txBox="1"/>
              <p:nvPr/>
            </p:nvSpPr>
            <p:spPr>
              <a:xfrm>
                <a:off x="4283968" y="4005064"/>
                <a:ext cx="3744416" cy="1000274"/>
              </a:xfrm>
              <a:prstGeom prst="rect">
                <a:avLst/>
              </a:prstGeom>
              <a:noFill/>
            </p:spPr>
            <p:txBody>
              <a:bodyPr wrap="square" rtlCol="0">
                <a:spAutoFit/>
              </a:bodyPr>
              <a:lstStyle/>
              <a:p>
                <a:pPr>
                  <a:spcAft>
                    <a:spcPts val="600"/>
                  </a:spcAft>
                </a:pPr>
                <a:r>
                  <a:rPr lang="en-US" altLang="ja-JP" sz="1800" dirty="0" smtClean="0">
                    <a:solidFill>
                      <a:schemeClr val="bg1"/>
                    </a:solidFill>
                  </a:rPr>
                  <a:t>Nelson Mandela </a:t>
                </a:r>
                <a:r>
                  <a:rPr lang="ja-JP" altLang="en-US" sz="1800" dirty="0" smtClean="0">
                    <a:solidFill>
                      <a:schemeClr val="bg1"/>
                    </a:solidFill>
                  </a:rPr>
                  <a:t>（</a:t>
                </a:r>
                <a:r>
                  <a:rPr lang="en-US" altLang="ja-JP" sz="1800" dirty="0" smtClean="0">
                    <a:solidFill>
                      <a:schemeClr val="bg1"/>
                    </a:solidFill>
                  </a:rPr>
                  <a:t>1918-2013</a:t>
                </a:r>
                <a:r>
                  <a:rPr lang="ja-JP" altLang="en-US" sz="1800" dirty="0" smtClean="0">
                    <a:solidFill>
                      <a:schemeClr val="bg1"/>
                    </a:solidFill>
                  </a:rPr>
                  <a:t>）：</a:t>
                </a:r>
              </a:p>
              <a:p>
                <a:r>
                  <a:rPr lang="ja-JP" altLang="ja-JP" sz="1800" dirty="0" smtClean="0">
                    <a:solidFill>
                      <a:schemeClr val="bg1"/>
                    </a:solidFill>
                  </a:rPr>
                  <a:t>自由</a:t>
                </a:r>
                <a:r>
                  <a:rPr lang="ja-JP" altLang="ja-JP" sz="1800" dirty="0" smtClean="0">
                    <a:solidFill>
                      <a:schemeClr val="bg1"/>
                    </a:solidFill>
                  </a:rPr>
                  <a:t>は何のためにあるのか</a:t>
                </a:r>
                <a:r>
                  <a:rPr lang="ja-JP" altLang="ja-JP" sz="1800" dirty="0" smtClean="0">
                    <a:solidFill>
                      <a:schemeClr val="bg1"/>
                    </a:solidFill>
                  </a:rPr>
                  <a:t>。他</a:t>
                </a:r>
                <a:r>
                  <a:rPr lang="ja-JP" altLang="ja-JP" sz="1800" dirty="0" smtClean="0">
                    <a:solidFill>
                      <a:schemeClr val="bg1"/>
                    </a:solidFill>
                  </a:rPr>
                  <a:t>の人びとを自由にするために、である</a:t>
                </a:r>
                <a:endParaRPr kumimoji="1" lang="ja-JP" altLang="en-US" sz="1800" dirty="0" smtClean="0">
                  <a:solidFill>
                    <a:schemeClr val="bg1"/>
                  </a:solidFill>
                </a:endParaRPr>
              </a:p>
            </p:txBody>
          </p:sp>
        </p:grpSp>
      </p:grpSp>
      <p:sp>
        <p:nvSpPr>
          <p:cNvPr id="39" name="テキスト ボックス 38"/>
          <p:cNvSpPr txBox="1"/>
          <p:nvPr/>
        </p:nvSpPr>
        <p:spPr>
          <a:xfrm>
            <a:off x="539552" y="476672"/>
            <a:ext cx="7128792" cy="400110"/>
          </a:xfrm>
          <a:prstGeom prst="rect">
            <a:avLst/>
          </a:prstGeom>
          <a:noFill/>
        </p:spPr>
        <p:txBody>
          <a:bodyPr wrap="square" rtlCol="0">
            <a:spAutoFit/>
          </a:bodyPr>
          <a:lstStyle/>
          <a:p>
            <a:r>
              <a:rPr kumimoji="1" lang="ja-JP" altLang="en-US" sz="2000" dirty="0" smtClean="0">
                <a:solidFill>
                  <a:schemeClr val="bg1"/>
                </a:solidFill>
              </a:rPr>
              <a:t>１</a:t>
            </a:r>
            <a:r>
              <a:rPr lang="ja-JP" altLang="en-US" sz="2000" dirty="0" smtClean="0">
                <a:solidFill>
                  <a:schemeClr val="bg1"/>
                </a:solidFill>
              </a:rPr>
              <a:t>．</a:t>
            </a:r>
            <a:r>
              <a:rPr kumimoji="1" lang="ja-JP" altLang="en-US" sz="2000" dirty="0" smtClean="0">
                <a:solidFill>
                  <a:schemeClr val="bg1"/>
                </a:solidFill>
              </a:rPr>
              <a:t>社会的な自由：　どういう自由が大事なのか？</a:t>
            </a:r>
            <a:endParaRPr kumimoji="1" lang="ja-JP" altLang="en-US" sz="2000" dirty="0" smtClean="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0"/>
            <a:ext cx="9144000" cy="188640"/>
          </a:xfrm>
        </p:spPr>
        <p:txBody>
          <a:bodyPr/>
          <a:lstStyle/>
          <a:p>
            <a:pPr algn="r"/>
            <a:r>
              <a:rPr lang="ja-JP" altLang="en-US" sz="800" dirty="0" smtClean="0">
                <a:solidFill>
                  <a:schemeClr val="bg1"/>
                </a:solidFill>
              </a:rPr>
              <a:t>ニュルンベルク医師裁判と</a:t>
            </a:r>
            <a:r>
              <a:rPr lang="en-US" altLang="ja-JP" sz="800" dirty="0" smtClean="0">
                <a:solidFill>
                  <a:schemeClr val="bg1"/>
                </a:solidFill>
              </a:rPr>
              <a:t>731</a:t>
            </a:r>
            <a:r>
              <a:rPr lang="ja-JP" altLang="en-US" sz="800" dirty="0" smtClean="0">
                <a:solidFill>
                  <a:schemeClr val="bg1"/>
                </a:solidFill>
              </a:rPr>
              <a:t>部隊</a:t>
            </a:r>
            <a:endParaRPr lang="ja-JP" altLang="ja-JP" sz="800" dirty="0">
              <a:solidFill>
                <a:schemeClr val="bg1"/>
              </a:solidFill>
            </a:endParaRPr>
          </a:p>
        </p:txBody>
      </p:sp>
      <p:pic>
        <p:nvPicPr>
          <p:cNvPr id="14" name="図 13" descr="Nuernberger Aerzteprozess.bmp"/>
          <p:cNvPicPr>
            <a:picLocks noChangeAspect="1"/>
          </p:cNvPicPr>
          <p:nvPr/>
        </p:nvPicPr>
        <p:blipFill>
          <a:blip r:embed="rId3" cstate="print"/>
          <a:stretch>
            <a:fillRect/>
          </a:stretch>
        </p:blipFill>
        <p:spPr>
          <a:xfrm>
            <a:off x="827585" y="1052736"/>
            <a:ext cx="6264696" cy="3947902"/>
          </a:xfrm>
          <a:prstGeom prst="rect">
            <a:avLst/>
          </a:prstGeom>
        </p:spPr>
      </p:pic>
      <p:sp>
        <p:nvSpPr>
          <p:cNvPr id="15" name="テキスト ボックス 14"/>
          <p:cNvSpPr txBox="1"/>
          <p:nvPr/>
        </p:nvSpPr>
        <p:spPr>
          <a:xfrm>
            <a:off x="755576" y="620688"/>
            <a:ext cx="5040560" cy="400110"/>
          </a:xfrm>
          <a:prstGeom prst="rect">
            <a:avLst/>
          </a:prstGeom>
          <a:noFill/>
        </p:spPr>
        <p:txBody>
          <a:bodyPr wrap="square" rtlCol="0">
            <a:spAutoFit/>
          </a:bodyPr>
          <a:lstStyle/>
          <a:p>
            <a:r>
              <a:rPr lang="ja-JP" altLang="en-US" sz="2000" dirty="0" smtClean="0">
                <a:solidFill>
                  <a:schemeClr val="bg1"/>
                </a:solidFill>
              </a:rPr>
              <a:t>▷▷ </a:t>
            </a:r>
            <a:r>
              <a:rPr lang="ja-JP" altLang="en-US" sz="2000" dirty="0" smtClean="0">
                <a:solidFill>
                  <a:schemeClr val="bg1"/>
                </a:solidFill>
              </a:rPr>
              <a:t>ニュルンベルク</a:t>
            </a:r>
            <a:r>
              <a:rPr lang="ja-JP" altLang="en-US" sz="2000" dirty="0" smtClean="0">
                <a:solidFill>
                  <a:schemeClr val="bg1"/>
                </a:solidFill>
              </a:rPr>
              <a:t>医師裁判の被告たち</a:t>
            </a:r>
            <a:endParaRPr kumimoji="1" lang="ja-JP" altLang="en-US" sz="2000" dirty="0" smtClean="0">
              <a:solidFill>
                <a:schemeClr val="bg1"/>
              </a:solidFill>
            </a:endParaRPr>
          </a:p>
        </p:txBody>
      </p:sp>
      <p:sp>
        <p:nvSpPr>
          <p:cNvPr id="16" name="テキスト ボックス 15"/>
          <p:cNvSpPr txBox="1"/>
          <p:nvPr/>
        </p:nvSpPr>
        <p:spPr>
          <a:xfrm>
            <a:off x="827584" y="5013176"/>
            <a:ext cx="7704856" cy="338554"/>
          </a:xfrm>
          <a:prstGeom prst="rect">
            <a:avLst/>
          </a:prstGeom>
          <a:noFill/>
        </p:spPr>
        <p:txBody>
          <a:bodyPr wrap="square" rtlCol="0">
            <a:spAutoFit/>
          </a:bodyPr>
          <a:lstStyle/>
          <a:p>
            <a:r>
              <a:rPr kumimoji="1" lang="en-US" altLang="ja-JP" sz="1600" dirty="0" err="1" smtClean="0">
                <a:solidFill>
                  <a:schemeClr val="bg1"/>
                </a:solidFill>
              </a:rPr>
              <a:t>Museen</a:t>
            </a:r>
            <a:r>
              <a:rPr kumimoji="1" lang="en-US" altLang="ja-JP" sz="1600" dirty="0" smtClean="0">
                <a:solidFill>
                  <a:schemeClr val="bg1"/>
                </a:solidFill>
              </a:rPr>
              <a:t> </a:t>
            </a:r>
            <a:r>
              <a:rPr kumimoji="1" lang="en-US" altLang="ja-JP" sz="1600" dirty="0" err="1" smtClean="0">
                <a:solidFill>
                  <a:schemeClr val="bg1"/>
                </a:solidFill>
              </a:rPr>
              <a:t>der</a:t>
            </a:r>
            <a:r>
              <a:rPr kumimoji="1" lang="en-US" altLang="ja-JP" sz="1600" dirty="0" smtClean="0">
                <a:solidFill>
                  <a:schemeClr val="bg1"/>
                </a:solidFill>
              </a:rPr>
              <a:t> </a:t>
            </a:r>
            <a:r>
              <a:rPr kumimoji="1" lang="en-US" altLang="ja-JP" sz="1600" dirty="0" err="1" smtClean="0">
                <a:solidFill>
                  <a:schemeClr val="bg1"/>
                </a:solidFill>
              </a:rPr>
              <a:t>Stadt</a:t>
            </a:r>
            <a:r>
              <a:rPr kumimoji="1" lang="en-US" altLang="ja-JP" sz="1600" dirty="0" smtClean="0">
                <a:solidFill>
                  <a:schemeClr val="bg1"/>
                </a:solidFill>
              </a:rPr>
              <a:t> </a:t>
            </a:r>
            <a:r>
              <a:rPr kumimoji="1" lang="en-US" altLang="ja-JP" sz="1600" dirty="0" err="1" smtClean="0">
                <a:solidFill>
                  <a:schemeClr val="bg1"/>
                </a:solidFill>
              </a:rPr>
              <a:t>N</a:t>
            </a:r>
            <a:r>
              <a:rPr kumimoji="1" lang="en-US" altLang="ja-JP" sz="1600" dirty="0" err="1" smtClean="0">
                <a:solidFill>
                  <a:schemeClr val="bg1"/>
                </a:solidFill>
                <a:latin typeface="Times New Roman"/>
                <a:cs typeface="Times New Roman"/>
              </a:rPr>
              <a:t>ürnberg</a:t>
            </a:r>
            <a:r>
              <a:rPr kumimoji="1" lang="en-US" altLang="ja-JP" sz="1600" dirty="0" smtClean="0">
                <a:solidFill>
                  <a:schemeClr val="bg1"/>
                </a:solidFill>
                <a:latin typeface="Times New Roman"/>
                <a:cs typeface="Times New Roman"/>
              </a:rPr>
              <a:t>, </a:t>
            </a:r>
            <a:r>
              <a:rPr kumimoji="1" lang="en-US" altLang="ja-JP" sz="1600" i="1" dirty="0" err="1" smtClean="0">
                <a:solidFill>
                  <a:schemeClr val="bg1"/>
                </a:solidFill>
                <a:latin typeface="Times New Roman"/>
                <a:cs typeface="Times New Roman"/>
              </a:rPr>
              <a:t>Memorium</a:t>
            </a:r>
            <a:r>
              <a:rPr kumimoji="1" lang="en-US" altLang="ja-JP" sz="1600" i="1" dirty="0" smtClean="0">
                <a:solidFill>
                  <a:schemeClr val="bg1"/>
                </a:solidFill>
                <a:latin typeface="Times New Roman"/>
                <a:cs typeface="Times New Roman"/>
              </a:rPr>
              <a:t> </a:t>
            </a:r>
            <a:r>
              <a:rPr kumimoji="1" lang="en-US" altLang="ja-JP" sz="1600" i="1" dirty="0" err="1" smtClean="0">
                <a:solidFill>
                  <a:schemeClr val="bg1"/>
                </a:solidFill>
                <a:latin typeface="Times New Roman"/>
                <a:cs typeface="Times New Roman"/>
              </a:rPr>
              <a:t>Nürnberger</a:t>
            </a:r>
            <a:r>
              <a:rPr kumimoji="1" lang="en-US" altLang="ja-JP" sz="1600" i="1" dirty="0" smtClean="0">
                <a:solidFill>
                  <a:schemeClr val="bg1"/>
                </a:solidFill>
                <a:latin typeface="Times New Roman"/>
                <a:cs typeface="Times New Roman"/>
              </a:rPr>
              <a:t> </a:t>
            </a:r>
            <a:r>
              <a:rPr kumimoji="1" lang="en-US" altLang="ja-JP" sz="1600" i="1" dirty="0" err="1" smtClean="0">
                <a:solidFill>
                  <a:schemeClr val="bg1"/>
                </a:solidFill>
                <a:latin typeface="Times New Roman"/>
                <a:cs typeface="Times New Roman"/>
              </a:rPr>
              <a:t>Prozesse</a:t>
            </a:r>
            <a:r>
              <a:rPr kumimoji="1" lang="en-US" altLang="ja-JP" sz="1600" i="1" dirty="0" smtClean="0">
                <a:solidFill>
                  <a:schemeClr val="bg1"/>
                </a:solidFill>
                <a:latin typeface="Times New Roman"/>
                <a:cs typeface="Times New Roman"/>
              </a:rPr>
              <a:t>: Die </a:t>
            </a:r>
            <a:r>
              <a:rPr kumimoji="1" lang="en-US" altLang="ja-JP" sz="1600" i="1" dirty="0" err="1" smtClean="0">
                <a:solidFill>
                  <a:schemeClr val="bg1"/>
                </a:solidFill>
                <a:latin typeface="Times New Roman"/>
                <a:cs typeface="Times New Roman"/>
              </a:rPr>
              <a:t>Ausstellung</a:t>
            </a:r>
            <a:r>
              <a:rPr lang="en-US" altLang="ja-JP" sz="1600" dirty="0" smtClean="0">
                <a:solidFill>
                  <a:schemeClr val="bg1"/>
                </a:solidFill>
                <a:latin typeface="Times New Roman"/>
                <a:cs typeface="Times New Roman"/>
              </a:rPr>
              <a:t>. 2011. S.104</a:t>
            </a:r>
            <a:endParaRPr kumimoji="1" lang="ja-JP" altLang="en-US" sz="1600" dirty="0" smtClean="0">
              <a:solidFill>
                <a:schemeClr val="bg1"/>
              </a:solidFill>
            </a:endParaRPr>
          </a:p>
        </p:txBody>
      </p:sp>
      <p:sp>
        <p:nvSpPr>
          <p:cNvPr id="7" name="テキスト ボックス 6"/>
          <p:cNvSpPr txBox="1"/>
          <p:nvPr/>
        </p:nvSpPr>
        <p:spPr>
          <a:xfrm>
            <a:off x="755576" y="5589240"/>
            <a:ext cx="5040560" cy="400110"/>
          </a:xfrm>
          <a:prstGeom prst="rect">
            <a:avLst/>
          </a:prstGeom>
          <a:noFill/>
        </p:spPr>
        <p:txBody>
          <a:bodyPr wrap="square" rtlCol="0">
            <a:spAutoFit/>
          </a:bodyPr>
          <a:lstStyle/>
          <a:p>
            <a:r>
              <a:rPr lang="ja-JP" altLang="en-US" sz="2000" dirty="0" smtClean="0">
                <a:solidFill>
                  <a:schemeClr val="bg1"/>
                </a:solidFill>
              </a:rPr>
              <a:t>▷▷ </a:t>
            </a:r>
            <a:r>
              <a:rPr lang="ja-JP" altLang="en-US" sz="2000" dirty="0" smtClean="0">
                <a:solidFill>
                  <a:schemeClr val="bg1"/>
                </a:solidFill>
              </a:rPr>
              <a:t>日本の</a:t>
            </a:r>
            <a:r>
              <a:rPr lang="en-US" altLang="ja-JP" sz="2000" dirty="0" smtClean="0">
                <a:solidFill>
                  <a:schemeClr val="bg1"/>
                </a:solidFill>
              </a:rPr>
              <a:t>731</a:t>
            </a:r>
            <a:r>
              <a:rPr lang="ja-JP" altLang="en-US" sz="2000" dirty="0" smtClean="0">
                <a:solidFill>
                  <a:schemeClr val="bg1"/>
                </a:solidFill>
              </a:rPr>
              <a:t>部隊の問題</a:t>
            </a:r>
            <a:endParaRPr kumimoji="1" lang="ja-JP" altLang="en-US" sz="2000" dirty="0" smtClean="0">
              <a:solidFill>
                <a:schemeClr val="bg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0"/>
            <a:ext cx="9144000" cy="188640"/>
          </a:xfrm>
        </p:spPr>
        <p:txBody>
          <a:bodyPr/>
          <a:lstStyle/>
          <a:p>
            <a:pPr algn="r"/>
            <a:r>
              <a:rPr lang="en-US" altLang="ja-JP" sz="800" dirty="0" smtClean="0">
                <a:solidFill>
                  <a:schemeClr val="bg1"/>
                </a:solidFill>
              </a:rPr>
              <a:t>【</a:t>
            </a:r>
            <a:r>
              <a:rPr lang="ja-JP" altLang="en-US" sz="800" dirty="0" smtClean="0">
                <a:solidFill>
                  <a:schemeClr val="bg1"/>
                </a:solidFill>
              </a:rPr>
              <a:t>２</a:t>
            </a:r>
            <a:r>
              <a:rPr lang="en-US" altLang="ja-JP" sz="800" dirty="0" smtClean="0">
                <a:solidFill>
                  <a:schemeClr val="bg1"/>
                </a:solidFill>
              </a:rPr>
              <a:t>】</a:t>
            </a:r>
            <a:r>
              <a:rPr lang="ja-JP" altLang="en-US" sz="800" dirty="0" smtClean="0">
                <a:solidFill>
                  <a:schemeClr val="bg1"/>
                </a:solidFill>
              </a:rPr>
              <a:t>国家の役割と自由な社会</a:t>
            </a:r>
            <a:endParaRPr lang="ja-JP" altLang="ja-JP" sz="800" dirty="0">
              <a:solidFill>
                <a:schemeClr val="bg1"/>
              </a:solidFill>
            </a:endParaRPr>
          </a:p>
        </p:txBody>
      </p:sp>
      <p:grpSp>
        <p:nvGrpSpPr>
          <p:cNvPr id="30" name="グループ化 29"/>
          <p:cNvGrpSpPr/>
          <p:nvPr/>
        </p:nvGrpSpPr>
        <p:grpSpPr>
          <a:xfrm>
            <a:off x="899592" y="1412776"/>
            <a:ext cx="7560840" cy="2520280"/>
            <a:chOff x="755576" y="2204864"/>
            <a:chExt cx="7560840" cy="2520280"/>
          </a:xfrm>
        </p:grpSpPr>
        <p:grpSp>
          <p:nvGrpSpPr>
            <p:cNvPr id="10" name="グループ化 27"/>
            <p:cNvGrpSpPr/>
            <p:nvPr/>
          </p:nvGrpSpPr>
          <p:grpSpPr>
            <a:xfrm>
              <a:off x="755576" y="2420888"/>
              <a:ext cx="1800200" cy="1624246"/>
              <a:chOff x="971600" y="4149080"/>
              <a:chExt cx="1800200" cy="1624246"/>
            </a:xfrm>
          </p:grpSpPr>
          <p:sp>
            <p:nvSpPr>
              <p:cNvPr id="14" name="テキスト ボックス 13"/>
              <p:cNvSpPr txBox="1"/>
              <p:nvPr/>
            </p:nvSpPr>
            <p:spPr>
              <a:xfrm>
                <a:off x="971600" y="5373216"/>
                <a:ext cx="792088" cy="400110"/>
              </a:xfrm>
              <a:prstGeom prst="rect">
                <a:avLst/>
              </a:prstGeom>
              <a:solidFill>
                <a:srgbClr val="FFFFE1"/>
              </a:solidFill>
            </p:spPr>
            <p:txBody>
              <a:bodyPr wrap="square" rtlCol="0">
                <a:spAutoFit/>
              </a:bodyPr>
              <a:lstStyle/>
              <a:p>
                <a:pPr algn="ctr"/>
                <a:r>
                  <a:rPr kumimoji="1" lang="ja-JP" altLang="en-US" sz="2000" dirty="0" smtClean="0"/>
                  <a:t>個人</a:t>
                </a:r>
              </a:p>
            </p:txBody>
          </p:sp>
          <p:sp>
            <p:nvSpPr>
              <p:cNvPr id="15" name="テキスト ボックス 14"/>
              <p:cNvSpPr txBox="1"/>
              <p:nvPr/>
            </p:nvSpPr>
            <p:spPr>
              <a:xfrm>
                <a:off x="971600" y="4149080"/>
                <a:ext cx="1800200" cy="400110"/>
              </a:xfrm>
              <a:prstGeom prst="rect">
                <a:avLst/>
              </a:prstGeom>
              <a:solidFill>
                <a:srgbClr val="FFFFE1"/>
              </a:solidFill>
            </p:spPr>
            <p:txBody>
              <a:bodyPr wrap="square" rtlCol="0">
                <a:spAutoFit/>
              </a:bodyPr>
              <a:lstStyle/>
              <a:p>
                <a:pPr algn="ctr"/>
                <a:r>
                  <a:rPr kumimoji="1" lang="ja-JP" altLang="en-US" sz="2000" dirty="0" smtClean="0"/>
                  <a:t>国家（権力）</a:t>
                </a:r>
              </a:p>
            </p:txBody>
          </p:sp>
          <p:sp>
            <p:nvSpPr>
              <p:cNvPr id="17" name="テキスト ボックス 16"/>
              <p:cNvSpPr txBox="1"/>
              <p:nvPr/>
            </p:nvSpPr>
            <p:spPr>
              <a:xfrm>
                <a:off x="1979712" y="5373216"/>
                <a:ext cx="792088" cy="400110"/>
              </a:xfrm>
              <a:prstGeom prst="rect">
                <a:avLst/>
              </a:prstGeom>
              <a:solidFill>
                <a:srgbClr val="FFFFE1"/>
              </a:solidFill>
            </p:spPr>
            <p:txBody>
              <a:bodyPr wrap="square" rtlCol="0">
                <a:spAutoFit/>
              </a:bodyPr>
              <a:lstStyle/>
              <a:p>
                <a:pPr algn="ctr"/>
                <a:r>
                  <a:rPr kumimoji="1" lang="ja-JP" altLang="en-US" sz="2000" dirty="0" smtClean="0"/>
                  <a:t>団体</a:t>
                </a:r>
                <a:endParaRPr kumimoji="1" lang="ja-JP" altLang="en-US" sz="2000" dirty="0" smtClean="0"/>
              </a:p>
            </p:txBody>
          </p:sp>
          <p:sp>
            <p:nvSpPr>
              <p:cNvPr id="20" name="下矢印 19"/>
              <p:cNvSpPr/>
              <p:nvPr/>
            </p:nvSpPr>
            <p:spPr>
              <a:xfrm>
                <a:off x="1656000" y="4680000"/>
                <a:ext cx="432048" cy="576064"/>
              </a:xfrm>
              <a:prstGeom prst="downArrow">
                <a:avLst>
                  <a:gd name="adj1" fmla="val 40940"/>
                  <a:gd name="adj2"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1" name="直線コネクタ 30"/>
            <p:cNvCxnSpPr/>
            <p:nvPr/>
          </p:nvCxnSpPr>
          <p:spPr>
            <a:xfrm>
              <a:off x="3275856" y="2204864"/>
              <a:ext cx="0" cy="2520280"/>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28" name="グループ化 27"/>
            <p:cNvGrpSpPr/>
            <p:nvPr/>
          </p:nvGrpSpPr>
          <p:grpSpPr>
            <a:xfrm>
              <a:off x="3923928" y="2420888"/>
              <a:ext cx="4392488" cy="2128302"/>
              <a:chOff x="3923928" y="2420888"/>
              <a:chExt cx="4392488" cy="2128302"/>
            </a:xfrm>
          </p:grpSpPr>
          <p:grpSp>
            <p:nvGrpSpPr>
              <p:cNvPr id="11" name="グループ化 28"/>
              <p:cNvGrpSpPr/>
              <p:nvPr/>
            </p:nvGrpSpPr>
            <p:grpSpPr>
              <a:xfrm>
                <a:off x="3923928" y="2420888"/>
                <a:ext cx="4392488" cy="1656184"/>
                <a:chOff x="3851920" y="4149080"/>
                <a:chExt cx="4392488" cy="1656184"/>
              </a:xfrm>
            </p:grpSpPr>
            <p:sp>
              <p:nvSpPr>
                <p:cNvPr id="21" name="テキスト ボックス 20"/>
                <p:cNvSpPr txBox="1"/>
                <p:nvPr/>
              </p:nvSpPr>
              <p:spPr>
                <a:xfrm>
                  <a:off x="3851920" y="5373216"/>
                  <a:ext cx="1800200" cy="400110"/>
                </a:xfrm>
                <a:prstGeom prst="rect">
                  <a:avLst/>
                </a:prstGeom>
                <a:solidFill>
                  <a:srgbClr val="FFFFE1"/>
                </a:solidFill>
              </p:spPr>
              <p:txBody>
                <a:bodyPr wrap="square" rtlCol="0">
                  <a:spAutoFit/>
                </a:bodyPr>
                <a:lstStyle/>
                <a:p>
                  <a:pPr algn="ctr"/>
                  <a:r>
                    <a:rPr kumimoji="1" lang="ja-JP" altLang="en-US" sz="2000" dirty="0" smtClean="0"/>
                    <a:t>マジョリティ</a:t>
                  </a:r>
                </a:p>
              </p:txBody>
            </p:sp>
            <p:sp>
              <p:nvSpPr>
                <p:cNvPr id="22" name="テキスト ボックス 21"/>
                <p:cNvSpPr txBox="1"/>
                <p:nvPr/>
              </p:nvSpPr>
              <p:spPr>
                <a:xfrm>
                  <a:off x="6444208" y="5373216"/>
                  <a:ext cx="1800200" cy="400110"/>
                </a:xfrm>
                <a:prstGeom prst="rect">
                  <a:avLst/>
                </a:prstGeom>
                <a:solidFill>
                  <a:srgbClr val="FFFFE1"/>
                </a:solidFill>
              </p:spPr>
              <p:txBody>
                <a:bodyPr wrap="square" rtlCol="0">
                  <a:spAutoFit/>
                </a:bodyPr>
                <a:lstStyle/>
                <a:p>
                  <a:pPr algn="ctr"/>
                  <a:r>
                    <a:rPr lang="ja-JP" altLang="en-US" sz="2000" dirty="0" smtClean="0"/>
                    <a:t>マイノリティ</a:t>
                  </a:r>
                  <a:endParaRPr kumimoji="1" lang="ja-JP" altLang="en-US" sz="2000" dirty="0" smtClean="0"/>
                </a:p>
              </p:txBody>
            </p:sp>
            <p:sp>
              <p:nvSpPr>
                <p:cNvPr id="23" name="下矢印 22"/>
                <p:cNvSpPr/>
                <p:nvPr/>
              </p:nvSpPr>
              <p:spPr>
                <a:xfrm rot="16200000">
                  <a:off x="5840968" y="5292240"/>
                  <a:ext cx="432048" cy="594000"/>
                </a:xfrm>
                <a:prstGeom prst="downArrow">
                  <a:avLst>
                    <a:gd name="adj1" fmla="val 40940"/>
                    <a:gd name="adj2"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355976" y="4149080"/>
                  <a:ext cx="3240360" cy="400110"/>
                </a:xfrm>
                <a:prstGeom prst="rect">
                  <a:avLst/>
                </a:prstGeom>
                <a:noFill/>
              </p:spPr>
              <p:txBody>
                <a:bodyPr wrap="square" rtlCol="0">
                  <a:spAutoFit/>
                </a:bodyPr>
                <a:lstStyle/>
                <a:p>
                  <a:pPr algn="ctr"/>
                  <a:r>
                    <a:rPr kumimoji="1" lang="ja-JP" altLang="en-US" sz="2000" dirty="0" smtClean="0">
                      <a:solidFill>
                        <a:schemeClr val="bg1"/>
                      </a:solidFill>
                    </a:rPr>
                    <a:t>国家</a:t>
                  </a:r>
                  <a:r>
                    <a:rPr lang="ja-JP" altLang="en-US" sz="2000" dirty="0" smtClean="0">
                      <a:solidFill>
                        <a:schemeClr val="bg1"/>
                      </a:solidFill>
                    </a:rPr>
                    <a:t>，連邦，国連</a:t>
                  </a:r>
                  <a:endParaRPr kumimoji="1" lang="ja-JP" altLang="en-US" sz="2000" dirty="0" smtClean="0">
                    <a:solidFill>
                      <a:schemeClr val="bg1"/>
                    </a:solidFill>
                  </a:endParaRPr>
                </a:p>
              </p:txBody>
            </p:sp>
            <p:cxnSp>
              <p:nvCxnSpPr>
                <p:cNvPr id="26" name="直線矢印コネクタ 25"/>
                <p:cNvCxnSpPr/>
                <p:nvPr/>
              </p:nvCxnSpPr>
              <p:spPr>
                <a:xfrm flipV="1">
                  <a:off x="5220072" y="4581128"/>
                  <a:ext cx="576064" cy="648072"/>
                </a:xfrm>
                <a:prstGeom prst="straightConnector1">
                  <a:avLst/>
                </a:prstGeom>
                <a:ln w="50800">
                  <a:solidFill>
                    <a:schemeClr val="bg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pSp>
          <p:sp>
            <p:nvSpPr>
              <p:cNvPr id="27" name="テキスト ボックス 26"/>
              <p:cNvSpPr txBox="1"/>
              <p:nvPr/>
            </p:nvSpPr>
            <p:spPr>
              <a:xfrm>
                <a:off x="4499992" y="4149080"/>
                <a:ext cx="2736304" cy="400110"/>
              </a:xfrm>
              <a:prstGeom prst="rect">
                <a:avLst/>
              </a:prstGeom>
              <a:noFill/>
            </p:spPr>
            <p:txBody>
              <a:bodyPr wrap="square" rtlCol="0">
                <a:spAutoFit/>
              </a:bodyPr>
              <a:lstStyle/>
              <a:p>
                <a:r>
                  <a:rPr kumimoji="1" lang="ja-JP" altLang="en-US" sz="2000" dirty="0" smtClean="0">
                    <a:solidFill>
                      <a:schemeClr val="bg1"/>
                    </a:solidFill>
                  </a:rPr>
                  <a:t>「自由」の行使＝抑圧</a:t>
                </a:r>
                <a:endParaRPr kumimoji="1" lang="ja-JP" altLang="en-US" sz="2000" dirty="0" smtClean="0">
                  <a:solidFill>
                    <a:schemeClr val="bg1"/>
                  </a:solidFill>
                </a:endParaRPr>
              </a:p>
            </p:txBody>
          </p:sp>
        </p:grpSp>
      </p:grpSp>
      <p:sp>
        <p:nvSpPr>
          <p:cNvPr id="32" name="テキスト ボックス 31"/>
          <p:cNvSpPr txBox="1"/>
          <p:nvPr/>
        </p:nvSpPr>
        <p:spPr>
          <a:xfrm>
            <a:off x="539552" y="476672"/>
            <a:ext cx="7128792" cy="400110"/>
          </a:xfrm>
          <a:prstGeom prst="rect">
            <a:avLst/>
          </a:prstGeom>
          <a:noFill/>
        </p:spPr>
        <p:txBody>
          <a:bodyPr wrap="square" rtlCol="0">
            <a:spAutoFit/>
          </a:bodyPr>
          <a:lstStyle/>
          <a:p>
            <a:r>
              <a:rPr kumimoji="1" lang="ja-JP" altLang="en-US" sz="2000" dirty="0" smtClean="0">
                <a:solidFill>
                  <a:schemeClr val="bg1"/>
                </a:solidFill>
              </a:rPr>
              <a:t>２．国家の役割：　規制と再分配</a:t>
            </a:r>
            <a:endParaRPr kumimoji="1" lang="ja-JP" altLang="en-US" sz="2000" dirty="0" smtClean="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0"/>
            <a:ext cx="9144000" cy="188640"/>
          </a:xfrm>
        </p:spPr>
        <p:txBody>
          <a:bodyPr/>
          <a:lstStyle/>
          <a:p>
            <a:pPr algn="r"/>
            <a:r>
              <a:rPr lang="en-US" altLang="ja-JP" sz="800" dirty="0" smtClean="0">
                <a:solidFill>
                  <a:schemeClr val="bg1"/>
                </a:solidFill>
              </a:rPr>
              <a:t>【</a:t>
            </a:r>
            <a:r>
              <a:rPr lang="ja-JP" altLang="en-US" sz="800" dirty="0" smtClean="0">
                <a:solidFill>
                  <a:schemeClr val="bg1"/>
                </a:solidFill>
              </a:rPr>
              <a:t>３</a:t>
            </a:r>
            <a:r>
              <a:rPr lang="en-US" altLang="ja-JP" sz="800" dirty="0" smtClean="0">
                <a:solidFill>
                  <a:schemeClr val="bg1"/>
                </a:solidFill>
              </a:rPr>
              <a:t>】</a:t>
            </a:r>
            <a:r>
              <a:rPr lang="ja-JP" altLang="en-US" sz="800" dirty="0" smtClean="0">
                <a:solidFill>
                  <a:schemeClr val="bg1"/>
                </a:solidFill>
              </a:rPr>
              <a:t>社会的不平等とコロナ禍，</a:t>
            </a:r>
            <a:r>
              <a:rPr lang="en-US" altLang="ja-JP" sz="800" dirty="0" smtClean="0">
                <a:solidFill>
                  <a:schemeClr val="bg1"/>
                </a:solidFill>
              </a:rPr>
              <a:t>【</a:t>
            </a:r>
            <a:r>
              <a:rPr lang="ja-JP" altLang="en-US" sz="800" dirty="0" smtClean="0">
                <a:solidFill>
                  <a:schemeClr val="bg1"/>
                </a:solidFill>
              </a:rPr>
              <a:t>４</a:t>
            </a:r>
            <a:r>
              <a:rPr lang="en-US" altLang="ja-JP" sz="800" dirty="0" smtClean="0">
                <a:solidFill>
                  <a:schemeClr val="bg1"/>
                </a:solidFill>
              </a:rPr>
              <a:t>】</a:t>
            </a:r>
            <a:r>
              <a:rPr lang="ja-JP" altLang="en-US" sz="800" dirty="0" smtClean="0">
                <a:solidFill>
                  <a:schemeClr val="bg1"/>
                </a:solidFill>
              </a:rPr>
              <a:t>社会関係資本と健康</a:t>
            </a:r>
            <a:endParaRPr lang="ja-JP" altLang="ja-JP" sz="800" dirty="0">
              <a:solidFill>
                <a:schemeClr val="bg1"/>
              </a:solidFill>
            </a:endParaRPr>
          </a:p>
        </p:txBody>
      </p:sp>
      <p:sp>
        <p:nvSpPr>
          <p:cNvPr id="5" name="テキスト ボックス 4"/>
          <p:cNvSpPr txBox="1"/>
          <p:nvPr/>
        </p:nvSpPr>
        <p:spPr>
          <a:xfrm>
            <a:off x="899592" y="692696"/>
            <a:ext cx="7416824" cy="4739759"/>
          </a:xfrm>
          <a:prstGeom prst="rect">
            <a:avLst/>
          </a:prstGeom>
          <a:noFill/>
        </p:spPr>
        <p:txBody>
          <a:bodyPr wrap="square" rtlCol="0">
            <a:spAutoFit/>
          </a:bodyPr>
          <a:lstStyle/>
          <a:p>
            <a:pPr>
              <a:spcAft>
                <a:spcPts val="1200"/>
              </a:spcAft>
            </a:pPr>
            <a:r>
              <a:rPr kumimoji="1" lang="ja-JP" altLang="en-US" sz="2000" dirty="0" smtClean="0">
                <a:solidFill>
                  <a:schemeClr val="bg1"/>
                </a:solidFill>
              </a:rPr>
              <a:t>３．社会的不平等とコロナ禍</a:t>
            </a:r>
          </a:p>
          <a:p>
            <a:pPr>
              <a:spcAft>
                <a:spcPts val="600"/>
              </a:spcAft>
              <a:buFont typeface="Arial" pitchFamily="34" charset="0"/>
              <a:buChar char="•"/>
            </a:pPr>
            <a:r>
              <a:rPr lang="ja-JP" altLang="en-US" sz="2000" dirty="0" smtClean="0">
                <a:solidFill>
                  <a:schemeClr val="bg1"/>
                </a:solidFill>
              </a:rPr>
              <a:t> </a:t>
            </a:r>
            <a:r>
              <a:rPr lang="ja-JP" altLang="en-US" sz="2000" dirty="0" smtClean="0">
                <a:solidFill>
                  <a:schemeClr val="bg1"/>
                </a:solidFill>
              </a:rPr>
              <a:t>社会医学，社会衛生学</a:t>
            </a:r>
          </a:p>
          <a:p>
            <a:pPr>
              <a:spcAft>
                <a:spcPts val="600"/>
              </a:spcAft>
              <a:buFont typeface="Arial" pitchFamily="34" charset="0"/>
              <a:buChar char="•"/>
            </a:pPr>
            <a:r>
              <a:rPr lang="ja-JP" altLang="en-US" sz="2000" dirty="0" smtClean="0">
                <a:solidFill>
                  <a:schemeClr val="bg1"/>
                </a:solidFill>
              </a:rPr>
              <a:t> 「</a:t>
            </a:r>
            <a:r>
              <a:rPr kumimoji="1" lang="ja-JP" altLang="en-US" sz="2000" dirty="0" smtClean="0">
                <a:solidFill>
                  <a:schemeClr val="bg1"/>
                </a:solidFill>
              </a:rPr>
              <a:t>医学は一つの社会科学である」（Ｒ・フィルヒョウ）</a:t>
            </a:r>
            <a:endParaRPr kumimoji="1" lang="en-US" altLang="ja-JP" sz="2000" dirty="0" smtClean="0">
              <a:solidFill>
                <a:schemeClr val="bg1"/>
              </a:solidFill>
            </a:endParaRPr>
          </a:p>
          <a:p>
            <a:pPr>
              <a:spcAft>
                <a:spcPts val="600"/>
              </a:spcAft>
              <a:buFont typeface="Arial" pitchFamily="34" charset="0"/>
              <a:buChar char="•"/>
            </a:pPr>
            <a:r>
              <a:rPr lang="ja-JP" altLang="en-US" sz="2000" dirty="0" smtClean="0">
                <a:solidFill>
                  <a:schemeClr val="bg1"/>
                </a:solidFill>
              </a:rPr>
              <a:t> 病の原因、また結果としての貧困や社会的不平等</a:t>
            </a:r>
            <a:endParaRPr lang="en-US" altLang="ja-JP" sz="2000" dirty="0" smtClean="0">
              <a:solidFill>
                <a:schemeClr val="bg1"/>
              </a:solidFill>
            </a:endParaRPr>
          </a:p>
          <a:p>
            <a:pPr>
              <a:spcAft>
                <a:spcPts val="600"/>
              </a:spcAft>
              <a:buFont typeface="Arial" pitchFamily="34" charset="0"/>
              <a:buChar char="•"/>
            </a:pPr>
            <a:r>
              <a:rPr lang="ja-JP" altLang="en-US" sz="2000" dirty="0" smtClean="0">
                <a:solidFill>
                  <a:schemeClr val="bg1"/>
                </a:solidFill>
              </a:rPr>
              <a:t> アメリカ：　人種によって異なる感染率・死亡率</a:t>
            </a:r>
          </a:p>
          <a:p>
            <a:pPr>
              <a:spcAft>
                <a:spcPts val="600"/>
              </a:spcAft>
              <a:buFont typeface="Arial" pitchFamily="34" charset="0"/>
              <a:buChar char="•"/>
            </a:pPr>
            <a:r>
              <a:rPr kumimoji="1" lang="ja-JP" altLang="en-US" sz="2000" dirty="0" smtClean="0">
                <a:solidFill>
                  <a:schemeClr val="bg1"/>
                </a:solidFill>
              </a:rPr>
              <a:t> 日本：　</a:t>
            </a:r>
            <a:r>
              <a:rPr lang="ja-JP" altLang="en-US" sz="2000" dirty="0" smtClean="0">
                <a:solidFill>
                  <a:schemeClr val="bg1"/>
                </a:solidFill>
              </a:rPr>
              <a:t>ジェンダーという格差（女性の自殺率の上昇、等）</a:t>
            </a:r>
          </a:p>
          <a:p>
            <a:pPr>
              <a:spcAft>
                <a:spcPts val="600"/>
              </a:spcAft>
            </a:pPr>
            <a:endParaRPr kumimoji="1" lang="ja-JP" altLang="en-US" sz="2000" dirty="0" smtClean="0">
              <a:solidFill>
                <a:schemeClr val="bg1"/>
              </a:solidFill>
            </a:endParaRPr>
          </a:p>
          <a:p>
            <a:pPr>
              <a:spcAft>
                <a:spcPts val="1200"/>
              </a:spcAft>
            </a:pPr>
            <a:r>
              <a:rPr lang="ja-JP" altLang="en-US" sz="2000" dirty="0" smtClean="0">
                <a:solidFill>
                  <a:schemeClr val="bg1"/>
                </a:solidFill>
              </a:rPr>
              <a:t>４．社会関係資本と健康</a:t>
            </a:r>
          </a:p>
          <a:p>
            <a:pPr algn="just">
              <a:spcAft>
                <a:spcPts val="600"/>
              </a:spcAft>
              <a:buFont typeface="Arial" pitchFamily="34" charset="0"/>
              <a:buChar char="•"/>
            </a:pPr>
            <a:r>
              <a:rPr lang="ja-JP" altLang="en-US" sz="2000" dirty="0" smtClean="0">
                <a:solidFill>
                  <a:schemeClr val="bg1"/>
                </a:solidFill>
              </a:rPr>
              <a:t>　</a:t>
            </a:r>
            <a:r>
              <a:rPr lang="ja-JP" altLang="en-US" sz="1800" dirty="0" smtClean="0">
                <a:solidFill>
                  <a:schemeClr val="bg1"/>
                </a:solidFill>
              </a:rPr>
              <a:t>「</a:t>
            </a:r>
            <a:r>
              <a:rPr lang="ja-JP" altLang="ja-JP" sz="1800" dirty="0" smtClean="0">
                <a:solidFill>
                  <a:schemeClr val="bg1"/>
                </a:solidFill>
              </a:rPr>
              <a:t>父</a:t>
            </a:r>
            <a:r>
              <a:rPr lang="ja-JP" altLang="ja-JP" sz="1800" dirty="0" smtClean="0">
                <a:solidFill>
                  <a:schemeClr val="bg1"/>
                </a:solidFill>
              </a:rPr>
              <a:t>は私に観察力のすぐれた或る人について語ってくれた。その人は間違いなく心臓病を患っていて、実際それが原因で亡くなったのだが、自分の脈は普段はとても不整なのだと訴えていた。しかし、彼をいつも口惜しがらせたのは、父が部屋に入ってくると、すぐにその脈が正常になってしまうこと</a:t>
            </a:r>
            <a:r>
              <a:rPr lang="ja-JP" altLang="ja-JP" sz="1800" dirty="0" smtClean="0">
                <a:solidFill>
                  <a:schemeClr val="bg1"/>
                </a:solidFill>
              </a:rPr>
              <a:t>だった</a:t>
            </a:r>
            <a:r>
              <a:rPr lang="ja-JP" altLang="en-US" sz="1800" dirty="0" smtClean="0">
                <a:solidFill>
                  <a:schemeClr val="bg1"/>
                </a:solidFill>
              </a:rPr>
              <a:t>」（Ｃ・ダーウィン</a:t>
            </a:r>
            <a:r>
              <a:rPr lang="en-US" altLang="ja-JP" sz="1800" dirty="0" smtClean="0">
                <a:solidFill>
                  <a:schemeClr val="bg1"/>
                </a:solidFill>
              </a:rPr>
              <a:t>『</a:t>
            </a:r>
            <a:r>
              <a:rPr lang="ja-JP" altLang="ja-JP" sz="1800" dirty="0" smtClean="0">
                <a:solidFill>
                  <a:schemeClr val="bg1"/>
                </a:solidFill>
              </a:rPr>
              <a:t>人及び動物の表情に</a:t>
            </a:r>
            <a:r>
              <a:rPr lang="ja-JP" altLang="ja-JP" sz="1800" dirty="0" smtClean="0">
                <a:solidFill>
                  <a:schemeClr val="bg1"/>
                </a:solidFill>
              </a:rPr>
              <a:t>ついて</a:t>
            </a:r>
            <a:r>
              <a:rPr lang="en-US" altLang="ja-JP" sz="1800" dirty="0" smtClean="0">
                <a:solidFill>
                  <a:schemeClr val="bg1"/>
                </a:solidFill>
              </a:rPr>
              <a:t>』1872</a:t>
            </a:r>
            <a:r>
              <a:rPr lang="ja-JP" altLang="en-US" sz="1800" dirty="0" smtClean="0">
                <a:solidFill>
                  <a:schemeClr val="bg1"/>
                </a:solidFill>
              </a:rPr>
              <a:t>年，第</a:t>
            </a:r>
            <a:r>
              <a:rPr lang="en-US" altLang="ja-JP" sz="1800" dirty="0" smtClean="0">
                <a:solidFill>
                  <a:schemeClr val="bg1"/>
                </a:solidFill>
              </a:rPr>
              <a:t>8</a:t>
            </a:r>
            <a:r>
              <a:rPr lang="ja-JP" altLang="en-US" sz="1800" dirty="0" smtClean="0">
                <a:solidFill>
                  <a:schemeClr val="bg1"/>
                </a:solidFill>
              </a:rPr>
              <a:t>章）。</a:t>
            </a:r>
            <a:endParaRPr kumimoji="1" lang="ja-JP" altLang="en-US" sz="1800" dirty="0" smtClean="0">
              <a:solidFill>
                <a:schemeClr val="bg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0"/>
            <a:ext cx="9144000" cy="188640"/>
          </a:xfrm>
        </p:spPr>
        <p:txBody>
          <a:bodyPr/>
          <a:lstStyle/>
          <a:p>
            <a:pPr algn="r"/>
            <a:r>
              <a:rPr lang="ja-JP" altLang="en-US" sz="800" dirty="0" smtClean="0">
                <a:solidFill>
                  <a:schemeClr val="bg1"/>
                </a:solidFill>
              </a:rPr>
              <a:t>アメリカ：　人種的不平等とコロナ禍</a:t>
            </a:r>
            <a:endParaRPr lang="ja-JP" altLang="ja-JP" sz="800" dirty="0">
              <a:solidFill>
                <a:schemeClr val="bg1"/>
              </a:solidFill>
            </a:endParaRPr>
          </a:p>
        </p:txBody>
      </p:sp>
      <p:graphicFrame>
        <p:nvGraphicFramePr>
          <p:cNvPr id="3" name="表 2"/>
          <p:cNvGraphicFramePr>
            <a:graphicFrameLocks noGrp="1"/>
          </p:cNvGraphicFramePr>
          <p:nvPr/>
        </p:nvGraphicFramePr>
        <p:xfrm>
          <a:off x="899592" y="1412776"/>
          <a:ext cx="5472608" cy="4079240"/>
        </p:xfrm>
        <a:graphic>
          <a:graphicData uri="http://schemas.openxmlformats.org/drawingml/2006/table">
            <a:tbl>
              <a:tblPr firstRow="1" bandRow="1">
                <a:tableStyleId>{5C22544A-7EE6-4342-B048-85BDC9FD1C3A}</a:tableStyleId>
              </a:tblPr>
              <a:tblGrid>
                <a:gridCol w="1728192"/>
                <a:gridCol w="1008112"/>
                <a:gridCol w="936104"/>
                <a:gridCol w="936104"/>
                <a:gridCol w="864096"/>
              </a:tblGrid>
              <a:tr h="370840">
                <a:tc>
                  <a:txBody>
                    <a:bodyPr/>
                    <a:lstStyle/>
                    <a:p>
                      <a:pPr>
                        <a:lnSpc>
                          <a:spcPts val="1920"/>
                        </a:lnSpc>
                      </a:pP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E1"/>
                    </a:solidFill>
                  </a:tcPr>
                </a:tc>
                <a:tc gridSpan="2">
                  <a:txBody>
                    <a:bodyPr/>
                    <a:lstStyle/>
                    <a:p>
                      <a:pPr algn="ctr">
                        <a:lnSpc>
                          <a:spcPts val="1920"/>
                        </a:lnSpc>
                      </a:pPr>
                      <a:r>
                        <a:rPr kumimoji="1" lang="ja-JP" altLang="en-US" sz="1600" b="0" dirty="0" smtClean="0">
                          <a:solidFill>
                            <a:schemeClr val="tx1"/>
                          </a:solidFill>
                        </a:rPr>
                        <a:t>感染者数</a:t>
                      </a: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hMerge="1">
                  <a:txBody>
                    <a:bodyPr/>
                    <a:lstStyle/>
                    <a:p>
                      <a:pPr>
                        <a:lnSpc>
                          <a:spcPts val="1920"/>
                        </a:lnSpc>
                      </a:pP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gridSpan="2">
                  <a:txBody>
                    <a:bodyPr/>
                    <a:lstStyle/>
                    <a:p>
                      <a:pPr algn="ctr">
                        <a:lnSpc>
                          <a:spcPts val="1920"/>
                        </a:lnSpc>
                      </a:pPr>
                      <a:r>
                        <a:rPr kumimoji="1" lang="ja-JP" altLang="en-US" sz="1600" b="0" dirty="0" smtClean="0">
                          <a:solidFill>
                            <a:schemeClr val="tx1"/>
                          </a:solidFill>
                        </a:rPr>
                        <a:t>死亡者数</a:t>
                      </a: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hMerge="1">
                  <a:txBody>
                    <a:bodyPr/>
                    <a:lstStyle/>
                    <a:p>
                      <a:pPr>
                        <a:lnSpc>
                          <a:spcPts val="1920"/>
                        </a:lnSpc>
                      </a:pP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r>
              <a:tr h="370840">
                <a:tc>
                  <a:txBody>
                    <a:bodyPr/>
                    <a:lstStyle/>
                    <a:p>
                      <a:pPr>
                        <a:lnSpc>
                          <a:spcPts val="1920"/>
                        </a:lnSpc>
                      </a:pPr>
                      <a:r>
                        <a:rPr kumimoji="1" lang="ja-JP" altLang="en-US" sz="1600" dirty="0" smtClean="0"/>
                        <a:t>非白人人口率</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a:txBody>
                    <a:bodyPr/>
                    <a:lstStyle/>
                    <a:p>
                      <a:pPr algn="r">
                        <a:lnSpc>
                          <a:spcPts val="1920"/>
                        </a:lnSpc>
                      </a:pPr>
                      <a:r>
                        <a:rPr kumimoji="1" lang="ja-JP" altLang="en-US" sz="1600" dirty="0" smtClean="0"/>
                        <a:t>富裕郡</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a:txBody>
                    <a:bodyPr/>
                    <a:lstStyle/>
                    <a:p>
                      <a:pPr algn="r">
                        <a:lnSpc>
                          <a:spcPts val="1920"/>
                        </a:lnSpc>
                      </a:pPr>
                      <a:r>
                        <a:rPr kumimoji="1" lang="ja-JP" altLang="en-US" sz="1600" dirty="0" smtClean="0"/>
                        <a:t>貧困郡</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a:txBody>
                    <a:bodyPr/>
                    <a:lstStyle/>
                    <a:p>
                      <a:pPr algn="r">
                        <a:lnSpc>
                          <a:spcPts val="1920"/>
                        </a:lnSpc>
                      </a:pPr>
                      <a:r>
                        <a:rPr kumimoji="1" lang="ja-JP" altLang="en-US" sz="1600" dirty="0" smtClean="0"/>
                        <a:t>富裕郡</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a:txBody>
                    <a:bodyPr/>
                    <a:lstStyle/>
                    <a:p>
                      <a:pPr algn="r">
                        <a:lnSpc>
                          <a:spcPts val="1920"/>
                        </a:lnSpc>
                      </a:pPr>
                      <a:r>
                        <a:rPr kumimoji="1" lang="ja-JP" altLang="en-US" sz="1600" dirty="0" smtClean="0"/>
                        <a:t>貧困郡</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r>
              <a:tr h="370840">
                <a:tc rowSpan="2">
                  <a:txBody>
                    <a:bodyPr/>
                    <a:lstStyle/>
                    <a:p>
                      <a:pPr>
                        <a:lnSpc>
                          <a:spcPts val="1920"/>
                        </a:lnSpc>
                      </a:pPr>
                      <a:r>
                        <a:rPr kumimoji="1" lang="en-US" altLang="ja-JP" sz="1600" dirty="0" smtClean="0"/>
                        <a:t>  3.0% </a:t>
                      </a:r>
                      <a:r>
                        <a:rPr kumimoji="1" lang="ja-JP" altLang="en-US" sz="1600" dirty="0" smtClean="0"/>
                        <a:t>～ </a:t>
                      </a:r>
                      <a:r>
                        <a:rPr kumimoji="1" lang="en-US" altLang="ja-JP" sz="1600" dirty="0" smtClean="0"/>
                        <a:t>17.9%</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a:txBody>
                    <a:bodyPr/>
                    <a:lstStyle/>
                    <a:p>
                      <a:pPr algn="r">
                        <a:lnSpc>
                          <a:spcPts val="1920"/>
                        </a:lnSpc>
                      </a:pPr>
                      <a:r>
                        <a:rPr kumimoji="1" lang="en-US" altLang="ja-JP" sz="1600" b="1" dirty="0" smtClean="0">
                          <a:latin typeface="+mn-lt"/>
                        </a:rPr>
                        <a:t>169.3</a:t>
                      </a:r>
                      <a:endParaRPr kumimoji="1" lang="ja-JP" alt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E1"/>
                    </a:solidFill>
                  </a:tcPr>
                </a:tc>
                <a:tc>
                  <a:txBody>
                    <a:bodyPr/>
                    <a:lstStyle/>
                    <a:p>
                      <a:pPr algn="r">
                        <a:lnSpc>
                          <a:spcPts val="1920"/>
                        </a:lnSpc>
                      </a:pPr>
                      <a:r>
                        <a:rPr kumimoji="1" lang="en-US" altLang="ja-JP" sz="1600" b="1" dirty="0" smtClean="0">
                          <a:latin typeface="+mn-lt"/>
                        </a:rPr>
                        <a:t>83.7</a:t>
                      </a:r>
                      <a:endParaRPr kumimoji="1" lang="ja-JP" alt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E1"/>
                    </a:solidFill>
                  </a:tcPr>
                </a:tc>
                <a:tc>
                  <a:txBody>
                    <a:bodyPr/>
                    <a:lstStyle/>
                    <a:p>
                      <a:pPr algn="r">
                        <a:lnSpc>
                          <a:spcPts val="1920"/>
                        </a:lnSpc>
                      </a:pPr>
                      <a:r>
                        <a:rPr kumimoji="1" lang="en-US" altLang="ja-JP" sz="1600" b="1" dirty="0" smtClean="0">
                          <a:latin typeface="+mn-lt"/>
                        </a:rPr>
                        <a:t>8.2</a:t>
                      </a:r>
                      <a:endParaRPr kumimoji="1" lang="ja-JP" alt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E1"/>
                    </a:solidFill>
                  </a:tcPr>
                </a:tc>
                <a:tc>
                  <a:txBody>
                    <a:bodyPr/>
                    <a:lstStyle/>
                    <a:p>
                      <a:pPr algn="r">
                        <a:lnSpc>
                          <a:spcPts val="1920"/>
                        </a:lnSpc>
                      </a:pPr>
                      <a:r>
                        <a:rPr kumimoji="1" lang="en-US" altLang="ja-JP" sz="1600" b="1" dirty="0" smtClean="0">
                          <a:latin typeface="+mn-lt"/>
                        </a:rPr>
                        <a:t>3.3</a:t>
                      </a:r>
                      <a:endParaRPr kumimoji="1" lang="ja-JP" alt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E1"/>
                    </a:solidFill>
                  </a:tcPr>
                </a:tc>
              </a:tr>
              <a:tr h="370840">
                <a:tc vMerge="1">
                  <a:txBody>
                    <a:bodyPr/>
                    <a:lstStyle/>
                    <a:p>
                      <a:pPr>
                        <a:lnSpc>
                          <a:spcPts val="1920"/>
                        </a:lnSpc>
                      </a:pP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a:txBody>
                    <a:bodyPr/>
                    <a:lstStyle/>
                    <a:p>
                      <a:pPr algn="r">
                        <a:lnSpc>
                          <a:spcPts val="1920"/>
                        </a:lnSpc>
                      </a:pPr>
                      <a:r>
                        <a:rPr kumimoji="1" lang="en-US" altLang="ja-JP" sz="1600" dirty="0" smtClean="0">
                          <a:latin typeface="+mn-lt"/>
                        </a:rPr>
                        <a:t>(1.0)</a:t>
                      </a:r>
                      <a:endParaRPr kumimoji="1" lang="ja-JP"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a:txBody>
                    <a:bodyPr/>
                    <a:lstStyle/>
                    <a:p>
                      <a:pPr algn="r">
                        <a:lnSpc>
                          <a:spcPts val="1920"/>
                        </a:lnSpc>
                      </a:pPr>
                      <a:r>
                        <a:rPr kumimoji="1" lang="en-US" altLang="ja-JP" sz="1600" dirty="0" smtClean="0">
                          <a:latin typeface="+mn-lt"/>
                        </a:rPr>
                        <a:t>(1.0)</a:t>
                      </a:r>
                      <a:endParaRPr kumimoji="1" lang="ja-JP"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a:txBody>
                    <a:bodyPr/>
                    <a:lstStyle/>
                    <a:p>
                      <a:pPr algn="r">
                        <a:lnSpc>
                          <a:spcPts val="1920"/>
                        </a:lnSpc>
                      </a:pPr>
                      <a:r>
                        <a:rPr kumimoji="1" lang="en-US" altLang="ja-JP" sz="1600" dirty="0" smtClean="0">
                          <a:latin typeface="+mn-lt"/>
                        </a:rPr>
                        <a:t>(1.0)</a:t>
                      </a:r>
                      <a:endParaRPr kumimoji="1" lang="ja-JP"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a:txBody>
                    <a:bodyPr/>
                    <a:lstStyle/>
                    <a:p>
                      <a:pPr algn="r">
                        <a:lnSpc>
                          <a:spcPts val="1920"/>
                        </a:lnSpc>
                      </a:pPr>
                      <a:r>
                        <a:rPr kumimoji="1" lang="en-US" altLang="ja-JP" sz="1600" dirty="0" smtClean="0">
                          <a:latin typeface="+mn-lt"/>
                        </a:rPr>
                        <a:t>(1.0)</a:t>
                      </a:r>
                      <a:endParaRPr kumimoji="1" lang="ja-JP"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r>
              <a:tr h="370840">
                <a:tc rowSpan="2">
                  <a:txBody>
                    <a:bodyPr/>
                    <a:lstStyle/>
                    <a:p>
                      <a:pPr marL="0" marR="0" indent="0" algn="l" defTabSz="914400" rtl="0" eaLnBrk="1" fontAlgn="auto" latinLnBrk="0" hangingPunct="1">
                        <a:lnSpc>
                          <a:spcPts val="1920"/>
                        </a:lnSpc>
                        <a:spcBef>
                          <a:spcPts val="0"/>
                        </a:spcBef>
                        <a:spcAft>
                          <a:spcPts val="0"/>
                        </a:spcAft>
                        <a:buClrTx/>
                        <a:buSzTx/>
                        <a:buFontTx/>
                        <a:buNone/>
                        <a:tabLst/>
                        <a:defRPr/>
                      </a:pPr>
                      <a:r>
                        <a:rPr kumimoji="1" lang="en-US" altLang="ja-JP" sz="1600" dirty="0" smtClean="0"/>
                        <a:t>18.0% </a:t>
                      </a:r>
                      <a:r>
                        <a:rPr kumimoji="1" lang="ja-JP" altLang="en-US" sz="1600" dirty="0" smtClean="0"/>
                        <a:t>～ </a:t>
                      </a:r>
                      <a:r>
                        <a:rPr kumimoji="1" lang="en-US" altLang="ja-JP" sz="1600" dirty="0" smtClean="0"/>
                        <a:t>29.4%</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a:txBody>
                    <a:bodyPr/>
                    <a:lstStyle/>
                    <a:p>
                      <a:pPr algn="r">
                        <a:lnSpc>
                          <a:spcPts val="1920"/>
                        </a:lnSpc>
                      </a:pPr>
                      <a:r>
                        <a:rPr kumimoji="1" lang="en-US" altLang="ja-JP" sz="1600" b="1" dirty="0" smtClean="0">
                          <a:latin typeface="+mn-lt"/>
                        </a:rPr>
                        <a:t>321.7</a:t>
                      </a:r>
                      <a:endParaRPr kumimoji="1" lang="ja-JP" alt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E1"/>
                    </a:solidFill>
                  </a:tcPr>
                </a:tc>
                <a:tc>
                  <a:txBody>
                    <a:bodyPr/>
                    <a:lstStyle/>
                    <a:p>
                      <a:pPr algn="r">
                        <a:lnSpc>
                          <a:spcPts val="1920"/>
                        </a:lnSpc>
                      </a:pPr>
                      <a:r>
                        <a:rPr kumimoji="1" lang="en-US" altLang="ja-JP" sz="1600" b="1" dirty="0" smtClean="0">
                          <a:latin typeface="+mn-lt"/>
                        </a:rPr>
                        <a:t>321.7</a:t>
                      </a:r>
                      <a:endParaRPr kumimoji="1" lang="ja-JP" alt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E1"/>
                    </a:solidFill>
                  </a:tcPr>
                </a:tc>
                <a:tc>
                  <a:txBody>
                    <a:bodyPr/>
                    <a:lstStyle/>
                    <a:p>
                      <a:pPr algn="r">
                        <a:lnSpc>
                          <a:spcPts val="1920"/>
                        </a:lnSpc>
                      </a:pPr>
                      <a:r>
                        <a:rPr kumimoji="1" lang="en-US" altLang="ja-JP" sz="1600" b="1" dirty="0" smtClean="0">
                          <a:latin typeface="+mn-lt"/>
                        </a:rPr>
                        <a:t>14.8</a:t>
                      </a:r>
                      <a:endParaRPr kumimoji="1" lang="ja-JP" alt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E1"/>
                    </a:solidFill>
                  </a:tcPr>
                </a:tc>
                <a:tc>
                  <a:txBody>
                    <a:bodyPr/>
                    <a:lstStyle/>
                    <a:p>
                      <a:pPr algn="r">
                        <a:lnSpc>
                          <a:spcPts val="1920"/>
                        </a:lnSpc>
                      </a:pPr>
                      <a:r>
                        <a:rPr kumimoji="1" lang="en-US" altLang="ja-JP" sz="1600" b="1" dirty="0" smtClean="0">
                          <a:latin typeface="+mn-lt"/>
                        </a:rPr>
                        <a:t>15.4</a:t>
                      </a:r>
                      <a:endParaRPr kumimoji="1" lang="ja-JP" alt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E1"/>
                    </a:solidFill>
                  </a:tcPr>
                </a:tc>
              </a:tr>
              <a:tr h="370840">
                <a:tc vMerge="1">
                  <a:txBody>
                    <a:bodyPr/>
                    <a:lstStyle/>
                    <a:p>
                      <a:pPr>
                        <a:lnSpc>
                          <a:spcPts val="1920"/>
                        </a:lnSpc>
                      </a:pP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a:txBody>
                    <a:bodyPr/>
                    <a:lstStyle/>
                    <a:p>
                      <a:pPr algn="r">
                        <a:lnSpc>
                          <a:spcPts val="1920"/>
                        </a:lnSpc>
                      </a:pPr>
                      <a:r>
                        <a:rPr kumimoji="1" lang="en-US" altLang="ja-JP" sz="1600" dirty="0" smtClean="0">
                          <a:latin typeface="+mn-lt"/>
                        </a:rPr>
                        <a:t>(1.9)</a:t>
                      </a:r>
                      <a:endParaRPr kumimoji="1" lang="ja-JP"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a:txBody>
                    <a:bodyPr/>
                    <a:lstStyle/>
                    <a:p>
                      <a:pPr algn="r">
                        <a:lnSpc>
                          <a:spcPts val="1920"/>
                        </a:lnSpc>
                      </a:pPr>
                      <a:r>
                        <a:rPr kumimoji="1" lang="en-US" altLang="ja-JP" sz="1600" dirty="0" smtClean="0">
                          <a:latin typeface="+mn-lt"/>
                        </a:rPr>
                        <a:t>(3.8)</a:t>
                      </a:r>
                      <a:endParaRPr kumimoji="1" lang="ja-JP"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a:txBody>
                    <a:bodyPr/>
                    <a:lstStyle/>
                    <a:p>
                      <a:pPr algn="r">
                        <a:lnSpc>
                          <a:spcPts val="1920"/>
                        </a:lnSpc>
                      </a:pPr>
                      <a:r>
                        <a:rPr kumimoji="1" lang="en-US" altLang="ja-JP" sz="1600" dirty="0" smtClean="0">
                          <a:latin typeface="+mn-lt"/>
                        </a:rPr>
                        <a:t>(1.8)</a:t>
                      </a:r>
                      <a:endParaRPr kumimoji="1" lang="ja-JP"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a:txBody>
                    <a:bodyPr/>
                    <a:lstStyle/>
                    <a:p>
                      <a:pPr algn="r">
                        <a:lnSpc>
                          <a:spcPts val="1920"/>
                        </a:lnSpc>
                      </a:pPr>
                      <a:r>
                        <a:rPr kumimoji="1" lang="en-US" altLang="ja-JP" sz="1600" dirty="0" smtClean="0">
                          <a:latin typeface="+mn-lt"/>
                        </a:rPr>
                        <a:t>(4.7)</a:t>
                      </a:r>
                      <a:endParaRPr kumimoji="1" lang="ja-JP"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r>
              <a:tr h="370840">
                <a:tc rowSpan="2">
                  <a:txBody>
                    <a:bodyPr/>
                    <a:lstStyle/>
                    <a:p>
                      <a:pPr>
                        <a:lnSpc>
                          <a:spcPts val="1920"/>
                        </a:lnSpc>
                      </a:pPr>
                      <a:r>
                        <a:rPr kumimoji="1" lang="en-US" altLang="ja-JP" sz="1600" dirty="0" smtClean="0"/>
                        <a:t>29.5% </a:t>
                      </a:r>
                      <a:r>
                        <a:rPr kumimoji="1" lang="ja-JP" altLang="en-US" sz="1600" dirty="0" smtClean="0"/>
                        <a:t>～ </a:t>
                      </a:r>
                      <a:r>
                        <a:rPr kumimoji="1" lang="en-US" altLang="ja-JP" sz="1600" dirty="0" smtClean="0"/>
                        <a:t>44.5%</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a:txBody>
                    <a:bodyPr/>
                    <a:lstStyle/>
                    <a:p>
                      <a:pPr algn="r">
                        <a:lnSpc>
                          <a:spcPts val="1920"/>
                        </a:lnSpc>
                      </a:pPr>
                      <a:r>
                        <a:rPr kumimoji="1" lang="en-US" altLang="ja-JP" sz="1600" b="1" dirty="0" smtClean="0">
                          <a:latin typeface="+mn-lt"/>
                        </a:rPr>
                        <a:t>541.8</a:t>
                      </a:r>
                      <a:endParaRPr kumimoji="1" lang="ja-JP" alt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E1"/>
                    </a:solidFill>
                  </a:tcPr>
                </a:tc>
                <a:tc>
                  <a:txBody>
                    <a:bodyPr/>
                    <a:lstStyle/>
                    <a:p>
                      <a:pPr algn="r">
                        <a:lnSpc>
                          <a:spcPts val="1920"/>
                        </a:lnSpc>
                      </a:pPr>
                      <a:r>
                        <a:rPr kumimoji="1" lang="en-US" altLang="ja-JP" sz="1600" b="1" dirty="0" smtClean="0">
                          <a:latin typeface="+mn-lt"/>
                        </a:rPr>
                        <a:t>433.4</a:t>
                      </a:r>
                      <a:endParaRPr kumimoji="1" lang="ja-JP" alt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E1"/>
                    </a:solidFill>
                  </a:tcPr>
                </a:tc>
                <a:tc>
                  <a:txBody>
                    <a:bodyPr/>
                    <a:lstStyle/>
                    <a:p>
                      <a:pPr algn="r">
                        <a:lnSpc>
                          <a:spcPts val="1920"/>
                        </a:lnSpc>
                      </a:pPr>
                      <a:r>
                        <a:rPr kumimoji="1" lang="en-US" altLang="ja-JP" sz="1600" b="1" dirty="0" smtClean="0">
                          <a:latin typeface="+mn-lt"/>
                        </a:rPr>
                        <a:t>31.2</a:t>
                      </a:r>
                      <a:endParaRPr kumimoji="1" lang="ja-JP" alt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E1"/>
                    </a:solidFill>
                  </a:tcPr>
                </a:tc>
                <a:tc>
                  <a:txBody>
                    <a:bodyPr/>
                    <a:lstStyle/>
                    <a:p>
                      <a:pPr algn="r">
                        <a:lnSpc>
                          <a:spcPts val="1920"/>
                        </a:lnSpc>
                      </a:pPr>
                      <a:r>
                        <a:rPr kumimoji="1" lang="en-US" altLang="ja-JP" sz="1600" b="1" dirty="0" smtClean="0">
                          <a:latin typeface="+mn-lt"/>
                        </a:rPr>
                        <a:t>16.2</a:t>
                      </a:r>
                      <a:endParaRPr kumimoji="1" lang="ja-JP" alt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E1"/>
                    </a:solidFill>
                  </a:tcPr>
                </a:tc>
              </a:tr>
              <a:tr h="370840">
                <a:tc vMerge="1">
                  <a:txBody>
                    <a:bodyPr/>
                    <a:lstStyle/>
                    <a:p>
                      <a:pPr>
                        <a:lnSpc>
                          <a:spcPts val="1920"/>
                        </a:lnSpc>
                      </a:pP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a:txBody>
                    <a:bodyPr/>
                    <a:lstStyle/>
                    <a:p>
                      <a:pPr algn="r">
                        <a:lnSpc>
                          <a:spcPts val="1920"/>
                        </a:lnSpc>
                      </a:pPr>
                      <a:r>
                        <a:rPr kumimoji="1" lang="en-US" altLang="ja-JP" sz="1600" dirty="0" smtClean="0">
                          <a:latin typeface="+mn-lt"/>
                        </a:rPr>
                        <a:t>(3.2)</a:t>
                      </a:r>
                      <a:endParaRPr kumimoji="1" lang="ja-JP"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a:txBody>
                    <a:bodyPr/>
                    <a:lstStyle/>
                    <a:p>
                      <a:pPr algn="r">
                        <a:lnSpc>
                          <a:spcPts val="1920"/>
                        </a:lnSpc>
                      </a:pPr>
                      <a:r>
                        <a:rPr kumimoji="1" lang="en-US" altLang="ja-JP" sz="1600" dirty="0" smtClean="0">
                          <a:latin typeface="+mn-lt"/>
                        </a:rPr>
                        <a:t>(5.1)</a:t>
                      </a:r>
                      <a:endParaRPr kumimoji="1" lang="ja-JP"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a:txBody>
                    <a:bodyPr/>
                    <a:lstStyle/>
                    <a:p>
                      <a:pPr algn="r">
                        <a:lnSpc>
                          <a:spcPts val="1920"/>
                        </a:lnSpc>
                      </a:pPr>
                      <a:r>
                        <a:rPr kumimoji="1" lang="en-US" altLang="ja-JP" sz="1600" dirty="0" smtClean="0">
                          <a:latin typeface="+mn-lt"/>
                        </a:rPr>
                        <a:t>(3.8)</a:t>
                      </a:r>
                      <a:endParaRPr kumimoji="1" lang="ja-JP"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a:txBody>
                    <a:bodyPr/>
                    <a:lstStyle/>
                    <a:p>
                      <a:pPr algn="r">
                        <a:lnSpc>
                          <a:spcPts val="1920"/>
                        </a:lnSpc>
                      </a:pPr>
                      <a:r>
                        <a:rPr kumimoji="1" lang="en-US" altLang="ja-JP" sz="1600" dirty="0" smtClean="0">
                          <a:latin typeface="+mn-lt"/>
                        </a:rPr>
                        <a:t>(4.9)</a:t>
                      </a:r>
                      <a:endParaRPr kumimoji="1" lang="ja-JP"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r>
              <a:tr h="370840">
                <a:tc rowSpan="2">
                  <a:txBody>
                    <a:bodyPr/>
                    <a:lstStyle/>
                    <a:p>
                      <a:pPr>
                        <a:lnSpc>
                          <a:spcPts val="1920"/>
                        </a:lnSpc>
                      </a:pPr>
                      <a:r>
                        <a:rPr kumimoji="1" lang="en-US" altLang="ja-JP" sz="1600" dirty="0" smtClean="0"/>
                        <a:t>over 44.5% </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a:txBody>
                    <a:bodyPr/>
                    <a:lstStyle/>
                    <a:p>
                      <a:pPr algn="r">
                        <a:lnSpc>
                          <a:spcPts val="1920"/>
                        </a:lnSpc>
                      </a:pPr>
                      <a:r>
                        <a:rPr kumimoji="1" lang="en-US" altLang="ja-JP" sz="1600" b="1" dirty="0" smtClean="0">
                          <a:latin typeface="+mn-lt"/>
                        </a:rPr>
                        <a:t>474.0</a:t>
                      </a:r>
                      <a:endParaRPr kumimoji="1" lang="ja-JP" alt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E1"/>
                    </a:solidFill>
                  </a:tcPr>
                </a:tc>
                <a:tc>
                  <a:txBody>
                    <a:bodyPr/>
                    <a:lstStyle/>
                    <a:p>
                      <a:pPr algn="r">
                        <a:lnSpc>
                          <a:spcPts val="1920"/>
                        </a:lnSpc>
                      </a:pPr>
                      <a:r>
                        <a:rPr kumimoji="1" lang="en-US" altLang="ja-JP" sz="1600" b="1" dirty="0" smtClean="0">
                          <a:latin typeface="+mn-lt"/>
                        </a:rPr>
                        <a:t>663/7</a:t>
                      </a:r>
                      <a:endParaRPr kumimoji="1" lang="ja-JP" alt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E1"/>
                    </a:solidFill>
                  </a:tcPr>
                </a:tc>
                <a:tc>
                  <a:txBody>
                    <a:bodyPr/>
                    <a:lstStyle/>
                    <a:p>
                      <a:pPr algn="r">
                        <a:lnSpc>
                          <a:spcPts val="1920"/>
                        </a:lnSpc>
                      </a:pPr>
                      <a:r>
                        <a:rPr kumimoji="1" lang="en-US" altLang="ja-JP" sz="1600" b="1" dirty="0" smtClean="0">
                          <a:latin typeface="+mn-lt"/>
                        </a:rPr>
                        <a:t>21.3</a:t>
                      </a:r>
                      <a:endParaRPr kumimoji="1" lang="ja-JP" alt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E1"/>
                    </a:solidFill>
                  </a:tcPr>
                </a:tc>
                <a:tc>
                  <a:txBody>
                    <a:bodyPr/>
                    <a:lstStyle/>
                    <a:p>
                      <a:pPr algn="r">
                        <a:lnSpc>
                          <a:spcPts val="1920"/>
                        </a:lnSpc>
                      </a:pPr>
                      <a:r>
                        <a:rPr kumimoji="1" lang="en-US" altLang="ja-JP" sz="1600" b="1" dirty="0" smtClean="0">
                          <a:latin typeface="+mn-lt"/>
                        </a:rPr>
                        <a:t>30.7</a:t>
                      </a:r>
                      <a:endParaRPr kumimoji="1" lang="ja-JP" alt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E1"/>
                    </a:solidFill>
                  </a:tcPr>
                </a:tc>
              </a:tr>
              <a:tr h="370840">
                <a:tc vMerge="1">
                  <a:txBody>
                    <a:bodyPr/>
                    <a:lstStyle/>
                    <a:p>
                      <a:pPr>
                        <a:lnSpc>
                          <a:spcPts val="1920"/>
                        </a:lnSpc>
                      </a:pP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a:txBody>
                    <a:bodyPr/>
                    <a:lstStyle/>
                    <a:p>
                      <a:pPr algn="r">
                        <a:lnSpc>
                          <a:spcPts val="1920"/>
                        </a:lnSpc>
                      </a:pPr>
                      <a:r>
                        <a:rPr kumimoji="1" lang="en-US" altLang="ja-JP" sz="1600" dirty="0" smtClean="0">
                          <a:latin typeface="+mn-lt"/>
                        </a:rPr>
                        <a:t>(2.8)</a:t>
                      </a:r>
                      <a:endParaRPr kumimoji="1" lang="ja-JP"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a:txBody>
                    <a:bodyPr/>
                    <a:lstStyle/>
                    <a:p>
                      <a:pPr algn="r">
                        <a:lnSpc>
                          <a:spcPts val="1920"/>
                        </a:lnSpc>
                      </a:pPr>
                      <a:r>
                        <a:rPr kumimoji="1" lang="en-US" altLang="ja-JP" sz="1600" dirty="0" smtClean="0">
                          <a:latin typeface="+mn-lt"/>
                        </a:rPr>
                        <a:t>(7.8)</a:t>
                      </a:r>
                      <a:endParaRPr kumimoji="1" lang="ja-JP"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a:txBody>
                    <a:bodyPr/>
                    <a:lstStyle/>
                    <a:p>
                      <a:pPr algn="r">
                        <a:lnSpc>
                          <a:spcPts val="1920"/>
                        </a:lnSpc>
                      </a:pPr>
                      <a:r>
                        <a:rPr kumimoji="1" lang="en-US" altLang="ja-JP" sz="1600" dirty="0" smtClean="0">
                          <a:latin typeface="+mn-lt"/>
                        </a:rPr>
                        <a:t>(2.6)</a:t>
                      </a:r>
                      <a:endParaRPr kumimoji="1" lang="ja-JP"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a:txBody>
                    <a:bodyPr/>
                    <a:lstStyle/>
                    <a:p>
                      <a:pPr algn="r">
                        <a:lnSpc>
                          <a:spcPts val="1920"/>
                        </a:lnSpc>
                      </a:pPr>
                      <a:r>
                        <a:rPr kumimoji="1" lang="en-US" altLang="ja-JP" sz="1600" dirty="0" smtClean="0">
                          <a:latin typeface="+mn-lt"/>
                        </a:rPr>
                        <a:t>(9.3)</a:t>
                      </a:r>
                      <a:endParaRPr kumimoji="1" lang="ja-JP"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r>
              <a:tr h="370840">
                <a:tc gridSpan="5">
                  <a:txBody>
                    <a:bodyPr/>
                    <a:lstStyle/>
                    <a:p>
                      <a:pPr algn="r">
                        <a:lnSpc>
                          <a:spcPts val="1920"/>
                        </a:lnSpc>
                      </a:pPr>
                      <a:r>
                        <a:rPr kumimoji="1" lang="en-US" altLang="ja-JP" sz="1600" dirty="0" smtClean="0"/>
                        <a:t>2020</a:t>
                      </a:r>
                      <a:r>
                        <a:rPr kumimoji="1" lang="ja-JP" altLang="en-US" sz="1600" dirty="0" smtClean="0"/>
                        <a:t>年</a:t>
                      </a:r>
                      <a:r>
                        <a:rPr kumimoji="1" lang="en-US" altLang="ja-JP" sz="1600" dirty="0" smtClean="0"/>
                        <a:t>5</a:t>
                      </a:r>
                      <a:r>
                        <a:rPr kumimoji="1" lang="ja-JP" altLang="en-US" sz="1600" dirty="0" smtClean="0"/>
                        <a:t>月</a:t>
                      </a:r>
                      <a:r>
                        <a:rPr kumimoji="1" lang="en-US" altLang="ja-JP" sz="1600" dirty="0" smtClean="0"/>
                        <a:t>11</a:t>
                      </a:r>
                      <a:r>
                        <a:rPr kumimoji="1" lang="ja-JP" altLang="en-US" sz="1600" dirty="0" smtClean="0"/>
                        <a:t>日現在。人口</a:t>
                      </a:r>
                      <a:r>
                        <a:rPr kumimoji="1" lang="en-US" altLang="ja-JP" sz="1600" dirty="0" smtClean="0"/>
                        <a:t>10</a:t>
                      </a:r>
                      <a:r>
                        <a:rPr kumimoji="1" lang="ja-JP" altLang="en-US" sz="1600" dirty="0" smtClean="0"/>
                        <a:t>万人あたり。</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hMerge="1">
                  <a:txBody>
                    <a:bodyPr/>
                    <a:lstStyle/>
                    <a:p>
                      <a:pPr>
                        <a:lnSpc>
                          <a:spcPts val="1920"/>
                        </a:lnSpc>
                      </a:pPr>
                      <a:endParaRPr kumimoji="1" lang="ja-JP"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hMerge="1">
                  <a:txBody>
                    <a:bodyPr/>
                    <a:lstStyle/>
                    <a:p>
                      <a:pPr>
                        <a:lnSpc>
                          <a:spcPts val="1920"/>
                        </a:lnSpc>
                      </a:pPr>
                      <a:endParaRPr kumimoji="1" lang="ja-JP"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hMerge="1">
                  <a:txBody>
                    <a:bodyPr/>
                    <a:lstStyle/>
                    <a:p>
                      <a:pPr>
                        <a:lnSpc>
                          <a:spcPts val="1920"/>
                        </a:lnSpc>
                      </a:pPr>
                      <a:endParaRPr kumimoji="1" lang="ja-JP"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c hMerge="1">
                  <a:txBody>
                    <a:bodyPr/>
                    <a:lstStyle/>
                    <a:p>
                      <a:pPr>
                        <a:lnSpc>
                          <a:spcPts val="1920"/>
                        </a:lnSpc>
                      </a:pPr>
                      <a:endParaRPr kumimoji="1" lang="ja-JP"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1"/>
                    </a:solidFill>
                  </a:tcPr>
                </a:tc>
              </a:tr>
            </a:tbl>
          </a:graphicData>
        </a:graphic>
      </p:graphicFrame>
      <p:sp>
        <p:nvSpPr>
          <p:cNvPr id="4" name="テキスト ボックス 3"/>
          <p:cNvSpPr txBox="1"/>
          <p:nvPr/>
        </p:nvSpPr>
        <p:spPr>
          <a:xfrm>
            <a:off x="899592" y="908720"/>
            <a:ext cx="5472608" cy="400110"/>
          </a:xfrm>
          <a:prstGeom prst="rect">
            <a:avLst/>
          </a:prstGeom>
          <a:noFill/>
        </p:spPr>
        <p:txBody>
          <a:bodyPr wrap="square" rtlCol="0">
            <a:spAutoFit/>
          </a:bodyPr>
          <a:lstStyle/>
          <a:p>
            <a:pPr>
              <a:buFont typeface="Wingdings" pitchFamily="2" charset="2"/>
              <a:buChar char="Ø"/>
            </a:pPr>
            <a:r>
              <a:rPr kumimoji="1" lang="ja-JP" altLang="en-US" sz="2000" dirty="0" smtClean="0">
                <a:solidFill>
                  <a:schemeClr val="bg1"/>
                </a:solidFill>
              </a:rPr>
              <a:t> アメリカ：　人種的不平等とコロナ禍</a:t>
            </a:r>
            <a:endParaRPr kumimoji="1" lang="ja-JP" altLang="en-US" sz="2000" dirty="0" smtClean="0">
              <a:solidFill>
                <a:schemeClr val="bg1"/>
              </a:solidFill>
            </a:endParaRPr>
          </a:p>
        </p:txBody>
      </p:sp>
      <p:sp>
        <p:nvSpPr>
          <p:cNvPr id="8193" name="Rectangle 1"/>
          <p:cNvSpPr>
            <a:spLocks noChangeArrowheads="1"/>
          </p:cNvSpPr>
          <p:nvPr/>
        </p:nvSpPr>
        <p:spPr bwMode="auto">
          <a:xfrm>
            <a:off x="827584" y="5517232"/>
            <a:ext cx="7740352"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bg1"/>
                </a:solidFill>
                <a:effectLst/>
                <a:latin typeface="+mn-lt"/>
                <a:ea typeface="ＭＳ 明朝" pitchFamily="17" charset="-128"/>
                <a:cs typeface="Times New Roman" pitchFamily="18" charset="0"/>
              </a:rPr>
              <a:t>S. </a:t>
            </a:r>
            <a:r>
              <a:rPr kumimoji="1" lang="en-US" altLang="ja-JP" sz="1600" b="0" i="0" u="none" strike="noStrike" cap="none" normalizeH="0" baseline="0" dirty="0" err="1" smtClean="0">
                <a:ln>
                  <a:noFill/>
                </a:ln>
                <a:solidFill>
                  <a:schemeClr val="bg1"/>
                </a:solidFill>
                <a:effectLst/>
                <a:latin typeface="+mn-lt"/>
                <a:ea typeface="ＭＳ 明朝" pitchFamily="17" charset="-128"/>
                <a:cs typeface="Times New Roman" pitchFamily="18" charset="0"/>
              </a:rPr>
              <a:t>Adhikari</a:t>
            </a:r>
            <a:r>
              <a:rPr kumimoji="1" lang="en-US" altLang="ja-JP" sz="1600" b="0" i="0" u="none" strike="noStrike" cap="none" normalizeH="0" baseline="0" dirty="0" smtClean="0">
                <a:ln>
                  <a:noFill/>
                </a:ln>
                <a:solidFill>
                  <a:schemeClr val="bg1"/>
                </a:solidFill>
                <a:effectLst/>
                <a:latin typeface="+mn-lt"/>
                <a:ea typeface="ＭＳ 明朝" pitchFamily="17" charset="-128"/>
                <a:cs typeface="Times New Roman" pitchFamily="18" charset="0"/>
              </a:rPr>
              <a:t> et al., "Assessment of Community-Level Disparities in </a:t>
            </a:r>
            <a:r>
              <a:rPr kumimoji="1" lang="en-US" altLang="ja-JP" sz="1600" b="0" i="0" u="none" strike="noStrike" cap="none" normalizeH="0" baseline="0" dirty="0" err="1" smtClean="0">
                <a:ln>
                  <a:noFill/>
                </a:ln>
                <a:solidFill>
                  <a:schemeClr val="bg1"/>
                </a:solidFill>
                <a:effectLst/>
                <a:latin typeface="+mn-lt"/>
                <a:ea typeface="ＭＳ 明朝" pitchFamily="17" charset="-128"/>
                <a:cs typeface="Times New Roman" pitchFamily="18" charset="0"/>
              </a:rPr>
              <a:t>Coronavirus</a:t>
            </a:r>
            <a:r>
              <a:rPr kumimoji="1" lang="en-US" altLang="ja-JP" sz="1600" b="0" i="0" u="none" strike="noStrike" cap="none" normalizeH="0" baseline="0" dirty="0" smtClean="0">
                <a:ln>
                  <a:noFill/>
                </a:ln>
                <a:solidFill>
                  <a:schemeClr val="bg1"/>
                </a:solidFill>
                <a:effectLst/>
                <a:latin typeface="+mn-lt"/>
                <a:ea typeface="ＭＳ 明朝" pitchFamily="17" charset="-128"/>
                <a:cs typeface="Times New Roman" pitchFamily="18" charset="0"/>
              </a:rPr>
              <a:t> Disease 2019 (COVID-19) Infections and D</a:t>
            </a:r>
            <a:r>
              <a:rPr kumimoji="1" lang="en-US" altLang="ja-JP" sz="1400" b="0" i="0" u="none" strike="noStrike" cap="none" normalizeH="0" baseline="0" dirty="0" smtClean="0">
                <a:ln>
                  <a:noFill/>
                </a:ln>
                <a:solidFill>
                  <a:schemeClr val="bg1"/>
                </a:solidFill>
                <a:effectLst/>
                <a:latin typeface="+mn-lt"/>
                <a:ea typeface="ＭＳ 明朝" pitchFamily="17" charset="-128"/>
                <a:cs typeface="Times New Roman" pitchFamily="18" charset="0"/>
              </a:rPr>
              <a:t>eaths in Large US Metropolitan Areas" in: </a:t>
            </a:r>
            <a:r>
              <a:rPr kumimoji="1" lang="en-US" altLang="ja-JP" sz="1400" b="0" i="1" u="none" strike="noStrike" cap="none" normalizeH="0" baseline="0" dirty="0" smtClean="0">
                <a:ln>
                  <a:noFill/>
                </a:ln>
                <a:solidFill>
                  <a:schemeClr val="bg1"/>
                </a:solidFill>
                <a:effectLst/>
                <a:latin typeface="+mn-lt"/>
                <a:ea typeface="ＭＳ 明朝" pitchFamily="17" charset="-128"/>
                <a:cs typeface="Times New Roman" pitchFamily="18" charset="0"/>
              </a:rPr>
              <a:t>JAMA Network Open</a:t>
            </a:r>
            <a:r>
              <a:rPr kumimoji="1" lang="en-US" altLang="ja-JP" sz="1400" b="0" i="0" u="none" strike="noStrike" cap="none" normalizeH="0" baseline="0" dirty="0" smtClean="0">
                <a:ln>
                  <a:noFill/>
                </a:ln>
                <a:solidFill>
                  <a:schemeClr val="bg1"/>
                </a:solidFill>
                <a:effectLst/>
                <a:latin typeface="+mn-lt"/>
                <a:ea typeface="ＭＳ 明朝" pitchFamily="17" charset="-128"/>
                <a:cs typeface="Times New Roman" pitchFamily="18" charset="0"/>
              </a:rPr>
              <a:t>, 2020; 3(7): e2016938 (July 28, 2020)</a:t>
            </a:r>
            <a:endParaRPr kumimoji="1" lang="en-US" altLang="ja-JP" sz="1400" b="0" i="0" u="none" strike="noStrike" cap="none" normalizeH="0" baseline="0" dirty="0" smtClean="0">
              <a:ln>
                <a:noFill/>
              </a:ln>
              <a:solidFill>
                <a:schemeClr val="bg1"/>
              </a:solidFill>
              <a:effectLst/>
              <a:latin typeface="+mn-lt"/>
              <a:ea typeface="ＭＳ Ｐゴシック" pitchFamily="50" charset="-128"/>
              <a:cs typeface="ＭＳ Ｐゴシック" pitchFamily="50" charset="-12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0"/>
            <a:ext cx="9144000" cy="188640"/>
          </a:xfrm>
        </p:spPr>
        <p:txBody>
          <a:bodyPr/>
          <a:lstStyle/>
          <a:p>
            <a:pPr algn="r"/>
            <a:r>
              <a:rPr lang="en-US" altLang="ja-JP" sz="800" dirty="0" smtClean="0">
                <a:solidFill>
                  <a:schemeClr val="bg1"/>
                </a:solidFill>
              </a:rPr>
              <a:t>【</a:t>
            </a:r>
            <a:r>
              <a:rPr lang="ja-JP" altLang="en-US" sz="800" dirty="0" smtClean="0">
                <a:solidFill>
                  <a:schemeClr val="bg1"/>
                </a:solidFill>
              </a:rPr>
              <a:t>５</a:t>
            </a:r>
            <a:r>
              <a:rPr lang="en-US" altLang="ja-JP" sz="800" dirty="0" smtClean="0">
                <a:solidFill>
                  <a:schemeClr val="bg1"/>
                </a:solidFill>
              </a:rPr>
              <a:t>】</a:t>
            </a:r>
            <a:r>
              <a:rPr lang="ja-JP" altLang="en-US" sz="800" dirty="0" smtClean="0">
                <a:solidFill>
                  <a:schemeClr val="bg1"/>
                </a:solidFill>
              </a:rPr>
              <a:t>コロナ禍と生きるに値しない生命</a:t>
            </a:r>
            <a:endParaRPr lang="ja-JP" altLang="ja-JP" sz="800" dirty="0">
              <a:solidFill>
                <a:schemeClr val="bg1"/>
              </a:solidFill>
            </a:endParaRPr>
          </a:p>
        </p:txBody>
      </p:sp>
      <p:sp>
        <p:nvSpPr>
          <p:cNvPr id="4" name="テキスト ボックス 3"/>
          <p:cNvSpPr txBox="1"/>
          <p:nvPr/>
        </p:nvSpPr>
        <p:spPr>
          <a:xfrm>
            <a:off x="395536" y="1844824"/>
            <a:ext cx="8280920" cy="3308598"/>
          </a:xfrm>
          <a:prstGeom prst="rect">
            <a:avLst/>
          </a:prstGeom>
          <a:noFill/>
        </p:spPr>
        <p:txBody>
          <a:bodyPr wrap="square" rtlCol="0">
            <a:spAutoFit/>
          </a:bodyPr>
          <a:lstStyle/>
          <a:p>
            <a:r>
              <a:rPr kumimoji="1" lang="ja-JP" altLang="en-US" sz="2000" dirty="0" smtClean="0">
                <a:solidFill>
                  <a:schemeClr val="bg1"/>
                </a:solidFill>
              </a:rPr>
              <a:t>５．コロナ禍と生きるに値しない生命</a:t>
            </a:r>
            <a:endParaRPr kumimoji="1" lang="en-US" altLang="ja-JP" sz="2000" dirty="0" smtClean="0">
              <a:solidFill>
                <a:schemeClr val="bg1"/>
              </a:solidFill>
            </a:endParaRPr>
          </a:p>
          <a:p>
            <a:endParaRPr lang="en-US" altLang="ja-JP" sz="2000" dirty="0" smtClean="0">
              <a:solidFill>
                <a:schemeClr val="bg1"/>
              </a:solidFill>
            </a:endParaRPr>
          </a:p>
          <a:p>
            <a:pPr algn="just"/>
            <a:r>
              <a:rPr lang="ja-JP" altLang="en-US" sz="2000" dirty="0" smtClean="0">
                <a:solidFill>
                  <a:schemeClr val="bg1"/>
                </a:solidFill>
              </a:rPr>
              <a:t> </a:t>
            </a:r>
            <a:r>
              <a:rPr lang="ja-JP" altLang="en-US" sz="1800" dirty="0" smtClean="0">
                <a:solidFill>
                  <a:schemeClr val="bg1"/>
                </a:solidFill>
              </a:rPr>
              <a:t>「</a:t>
            </a:r>
            <a:r>
              <a:rPr lang="ja-JP" altLang="ja-JP" sz="1800" dirty="0" smtClean="0">
                <a:solidFill>
                  <a:schemeClr val="bg1"/>
                </a:solidFill>
              </a:rPr>
              <a:t>決して愉快なことではないが、戦争という荒々しい暴力は、私たちのところにいる精神病患者の数を減少させるための手段を生み出した。生活物資のあらゆる輸送路が、慈悲のかけらもなく遮断された結果、周知のとおり、抵抗力のない人びとの罹患率は高まり、死亡率もあがった。このことは、他の誰よりも精神病院にいる人たちに見られ、その多くが飢餓水腫、結核、その他の病気になって死んでいった。経済的なお荷物である不治の精神病患者の数が今は減ったとしても、他方で、敵国がおこなった食糧封鎖が、健康にはマイナスなあらゆる影響に対</a:t>
            </a:r>
            <a:r>
              <a:rPr lang="ja-JP" altLang="en-US" sz="1800" dirty="0" smtClean="0">
                <a:solidFill>
                  <a:schemeClr val="bg1"/>
                </a:solidFill>
              </a:rPr>
              <a:t>する</a:t>
            </a:r>
            <a:r>
              <a:rPr lang="ja-JP" altLang="ja-JP" sz="1800" dirty="0" smtClean="0">
                <a:solidFill>
                  <a:schemeClr val="bg1"/>
                </a:solidFill>
              </a:rPr>
              <a:t>私たち国民の抵抗力を減退させることで、長期的なダメージを与えていく可能性は大いにありうる</a:t>
            </a:r>
            <a:r>
              <a:rPr lang="ja-JP" altLang="en-US" sz="1800" dirty="0" smtClean="0">
                <a:solidFill>
                  <a:schemeClr val="bg1"/>
                </a:solidFill>
              </a:rPr>
              <a:t>」。</a:t>
            </a:r>
          </a:p>
          <a:p>
            <a:pPr algn="r">
              <a:spcBef>
                <a:spcPts val="600"/>
              </a:spcBef>
              <a:spcAft>
                <a:spcPts val="0"/>
              </a:spcAft>
            </a:pPr>
            <a:r>
              <a:rPr lang="ja-JP" altLang="en-US" sz="1800" dirty="0" smtClean="0">
                <a:solidFill>
                  <a:schemeClr val="bg1"/>
                </a:solidFill>
              </a:rPr>
              <a:t>── </a:t>
            </a:r>
            <a:r>
              <a:rPr lang="en-US" altLang="ja-JP" sz="1800" dirty="0" smtClean="0">
                <a:solidFill>
                  <a:schemeClr val="bg1"/>
                </a:solidFill>
              </a:rPr>
              <a:t>E. </a:t>
            </a:r>
            <a:r>
              <a:rPr lang="en-US" altLang="ja-JP" sz="1800" dirty="0" err="1" smtClean="0">
                <a:solidFill>
                  <a:schemeClr val="bg1"/>
                </a:solidFill>
              </a:rPr>
              <a:t>Kraepelin</a:t>
            </a:r>
            <a:r>
              <a:rPr lang="en-US" altLang="ja-JP" sz="1800" dirty="0" smtClean="0">
                <a:solidFill>
                  <a:schemeClr val="bg1"/>
                </a:solidFill>
              </a:rPr>
              <a:t>, </a:t>
            </a:r>
            <a:r>
              <a:rPr lang="en-US" altLang="ja-JP" sz="1800" dirty="0" smtClean="0">
                <a:solidFill>
                  <a:schemeClr val="bg1"/>
                </a:solidFill>
                <a:latin typeface="Times New Roman"/>
                <a:cs typeface="Times New Roman"/>
              </a:rPr>
              <a:t>"</a:t>
            </a:r>
            <a:r>
              <a:rPr lang="de-DE" altLang="ja-JP" sz="1800" dirty="0" smtClean="0">
                <a:solidFill>
                  <a:schemeClr val="bg1"/>
                </a:solidFill>
              </a:rPr>
              <a:t>Psychiatrische </a:t>
            </a:r>
            <a:r>
              <a:rPr lang="de-DE" altLang="ja-JP" sz="1800" dirty="0" smtClean="0">
                <a:solidFill>
                  <a:schemeClr val="bg1"/>
                </a:solidFill>
              </a:rPr>
              <a:t>Randbemerkungen zur </a:t>
            </a:r>
            <a:r>
              <a:rPr lang="de-DE" altLang="ja-JP" sz="1800" dirty="0" smtClean="0">
                <a:solidFill>
                  <a:schemeClr val="bg1"/>
                </a:solidFill>
              </a:rPr>
              <a:t>Zeitgeschichte</a:t>
            </a:r>
            <a:r>
              <a:rPr lang="de-DE" altLang="ja-JP" sz="1800" dirty="0" smtClean="0">
                <a:solidFill>
                  <a:schemeClr val="bg1"/>
                </a:solidFill>
                <a:latin typeface="Times New Roman"/>
                <a:cs typeface="Times New Roman"/>
              </a:rPr>
              <a:t>"</a:t>
            </a:r>
            <a:r>
              <a:rPr lang="de-DE" altLang="ja-JP" sz="1800" dirty="0" smtClean="0">
                <a:solidFill>
                  <a:schemeClr val="bg1"/>
                </a:solidFill>
              </a:rPr>
              <a:t> (1919)</a:t>
            </a:r>
            <a:endParaRPr kumimoji="1" lang="ja-JP" altLang="en-US" sz="1800" dirty="0" smtClean="0">
              <a:solidFill>
                <a:schemeClr val="bg1"/>
              </a:solidFill>
            </a:endParaRPr>
          </a:p>
        </p:txBody>
      </p:sp>
      <p:pic>
        <p:nvPicPr>
          <p:cNvPr id="9" name="図 8" descr="E. Kraepelin.gif"/>
          <p:cNvPicPr>
            <a:picLocks noChangeAspect="1"/>
          </p:cNvPicPr>
          <p:nvPr/>
        </p:nvPicPr>
        <p:blipFill>
          <a:blip r:embed="rId3" cstate="print"/>
          <a:stretch>
            <a:fillRect/>
          </a:stretch>
        </p:blipFill>
        <p:spPr>
          <a:xfrm>
            <a:off x="7380312" y="764704"/>
            <a:ext cx="1095224" cy="1464435"/>
          </a:xfrm>
          <a:prstGeom prst="rect">
            <a:avLst/>
          </a:prstGeom>
          <a:ln>
            <a:solidFill>
              <a:schemeClr val="bg1"/>
            </a:solidFill>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sz="2000" dirty="0" smtClean="0">
            <a:solidFill>
              <a:schemeClr val="bg1"/>
            </a:solidFill>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3377</TotalTime>
  <Words>596</Words>
  <Application>Microsoft Office PowerPoint</Application>
  <PresentationFormat>画面に合わせる (4:3)</PresentationFormat>
  <Paragraphs>103</Paragraphs>
  <Slides>8</Slides>
  <Notes>8</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標準デザイン</vt:lpstr>
      <vt:lpstr>タイトル等</vt:lpstr>
      <vt:lpstr>自己紹介</vt:lpstr>
      <vt:lpstr>【１】社会的な自由： F. L. Hamer &amp; N. Mandela</vt:lpstr>
      <vt:lpstr>ニュルンベルク医師裁判と731部隊</vt:lpstr>
      <vt:lpstr>【２】国家の役割と自由な社会</vt:lpstr>
      <vt:lpstr>【３】社会的不平等とコロナ禍，【４】社会関係資本と健康</vt:lpstr>
      <vt:lpstr>アメリカ：　人種的不平等とコロナ禍</vt:lpstr>
      <vt:lpstr>【５】コロナ禍と生きるに値しない生命</vt:lpstr>
    </vt:vector>
  </TitlesOfParts>
  <Company>東京大学教養学部</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市野川／コメント（“生命倫理”──破壊と再生）</dc:title>
  <dc:creator>ichinoy</dc:creator>
  <cp:lastModifiedBy>市野川容孝</cp:lastModifiedBy>
  <cp:revision>277</cp:revision>
  <dcterms:created xsi:type="dcterms:W3CDTF">2003-11-13T14:00:36Z</dcterms:created>
  <dcterms:modified xsi:type="dcterms:W3CDTF">2021-03-28T02:44:53Z</dcterms:modified>
</cp:coreProperties>
</file>